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66" r:id="rId11"/>
    <p:sldId id="269" r:id="rId12"/>
    <p:sldId id="267" r:id="rId13"/>
    <p:sldId id="268" r:id="rId14"/>
    <p:sldId id="272" r:id="rId15"/>
    <p:sldId id="273" r:id="rId16"/>
    <p:sldId id="270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4660"/>
  </p:normalViewPr>
  <p:slideViewPr>
    <p:cSldViewPr snapToGrid="0">
      <p:cViewPr>
        <p:scale>
          <a:sx n="75" d="100"/>
          <a:sy n="75" d="100"/>
        </p:scale>
        <p:origin x="-66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DE530-CB49-462E-B2A5-2F339CCC076E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60E19-4472-49EF-89F1-2D466EA3CD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679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Conselhos Curadores, Técnico-Científicos, Gestores e Escolar</a:t>
            </a:r>
            <a:br>
              <a:rPr lang="pt-BR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pt-BR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60E19-4472-49EF-89F1-2D466EA3CDE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2103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4939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787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17402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40886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5033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07260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12944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791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974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058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562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701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747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0496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330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395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9525F-DF33-4EAE-983F-2AE4D61BF58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0C14EF-E9E3-4E0D-9F67-59E04A1DB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92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5371" y="1223319"/>
            <a:ext cx="7997372" cy="1697086"/>
          </a:xfrm>
        </p:spPr>
        <p:txBody>
          <a:bodyPr>
            <a:noAutofit/>
          </a:bodyPr>
          <a:lstStyle/>
          <a:p>
            <a:r>
              <a:rPr lang="pt-BR" sz="2400" b="1" dirty="0"/>
              <a:t>Universidade Federal do Acre</a:t>
            </a:r>
            <a:br>
              <a:rPr lang="pt-BR" sz="2400" b="1" dirty="0"/>
            </a:br>
            <a:r>
              <a:rPr lang="pt-BR" sz="2400" b="1" dirty="0"/>
              <a:t>Pró-Reitoria de Graduação</a:t>
            </a:r>
            <a:br>
              <a:rPr lang="pt-BR" sz="2400" b="1" dirty="0"/>
            </a:br>
            <a:r>
              <a:rPr lang="pt-BR" sz="2400" b="1" dirty="0"/>
              <a:t>Escola de Formação à Docência no Ensino Superior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3289" y="4159021"/>
            <a:ext cx="7350711" cy="587151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Planejamento: princípios da gestão universitária</a:t>
            </a:r>
            <a:endParaRPr lang="pt-BR" sz="2400" b="1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6038" y="808847"/>
            <a:ext cx="1663123" cy="108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33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46399" cy="544290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 smtClean="0"/>
              <a:t>Cursos de </a:t>
            </a:r>
            <a:r>
              <a:rPr lang="pt-BR" b="1" dirty="0"/>
              <a:t>G</a:t>
            </a:r>
            <a:r>
              <a:rPr lang="pt-BR" b="1" dirty="0" smtClean="0"/>
              <a:t>raduação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Modalidades de graduação</a:t>
            </a:r>
          </a:p>
          <a:p>
            <a:pPr lvl="1"/>
            <a:r>
              <a:rPr lang="pt-BR" sz="1800" dirty="0" smtClean="0"/>
              <a:t>Bacharelado;</a:t>
            </a:r>
          </a:p>
          <a:p>
            <a:pPr lvl="1"/>
            <a:r>
              <a:rPr lang="pt-BR" sz="1800" dirty="0" smtClean="0"/>
              <a:t>Licenciatura</a:t>
            </a:r>
          </a:p>
          <a:p>
            <a:pPr lvl="1"/>
            <a:r>
              <a:rPr lang="pt-BR" sz="1800" dirty="0" smtClean="0"/>
              <a:t>Superior em Tecnologia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6158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995599" cy="1128490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 smtClean="0"/>
              <a:t>Cursos de Graduação</a:t>
            </a:r>
            <a:br>
              <a:rPr lang="pt-BR" b="1" dirty="0" smtClean="0"/>
            </a:br>
            <a:r>
              <a:rPr lang="pt-BR" b="1" dirty="0" smtClean="0"/>
              <a:t>Funcionamento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2387600"/>
            <a:ext cx="6591985" cy="3523622"/>
          </a:xfrm>
        </p:spPr>
        <p:txBody>
          <a:bodyPr/>
          <a:lstStyle/>
          <a:p>
            <a:r>
              <a:rPr lang="pt-BR" sz="2000" b="1" dirty="0" smtClean="0"/>
              <a:t>Matutino (7h30 às 12h50);</a:t>
            </a:r>
          </a:p>
          <a:p>
            <a:r>
              <a:rPr lang="pt-BR" sz="2000" b="1" dirty="0" smtClean="0"/>
              <a:t>Vespertino (13h30 às 18h50);</a:t>
            </a:r>
          </a:p>
          <a:p>
            <a:r>
              <a:rPr lang="pt-BR" sz="2000" b="1" dirty="0" smtClean="0"/>
              <a:t>Integral;</a:t>
            </a:r>
          </a:p>
          <a:p>
            <a:r>
              <a:rPr lang="pt-BR" sz="2000" b="1" dirty="0" smtClean="0"/>
              <a:t>Noturno (</a:t>
            </a:r>
            <a:r>
              <a:rPr lang="pt-BR" b="1" dirty="0" smtClean="0"/>
              <a:t>19h às </a:t>
            </a:r>
            <a:r>
              <a:rPr lang="pt-BR" b="1" dirty="0"/>
              <a:t>22h30</a:t>
            </a:r>
            <a:r>
              <a:rPr lang="pt-BR" b="1" dirty="0" smtClean="0"/>
              <a:t>).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26549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59099" cy="1141190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 smtClean="0"/>
              <a:t>Cursos de Graduação</a:t>
            </a:r>
            <a:br>
              <a:rPr lang="pt-BR" b="1" dirty="0" smtClean="0"/>
            </a:br>
            <a:r>
              <a:rPr lang="pt-BR" b="1" dirty="0" smtClean="0"/>
              <a:t>Núcleo Docente Estruturante</a:t>
            </a:r>
            <a:r>
              <a:rPr lang="pt-BR" b="1" dirty="0"/>
              <a:t/>
            </a:r>
            <a:br>
              <a:rPr lang="pt-BR" b="1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6015" y="1993900"/>
            <a:ext cx="7379385" cy="4864100"/>
          </a:xfrm>
        </p:spPr>
        <p:txBody>
          <a:bodyPr>
            <a:normAutofit/>
          </a:bodyPr>
          <a:lstStyle/>
          <a:p>
            <a:r>
              <a:rPr lang="pt-BR" b="1" dirty="0" smtClean="0"/>
              <a:t>Natureza consultiva</a:t>
            </a:r>
          </a:p>
          <a:p>
            <a:r>
              <a:rPr lang="pt-BR" b="1" dirty="0" smtClean="0"/>
              <a:t>Atuar no processo </a:t>
            </a:r>
            <a:r>
              <a:rPr lang="pt-BR" b="1" dirty="0"/>
              <a:t>de concepção, consolidação e contínua atualização do projeto pedagógico do </a:t>
            </a:r>
            <a:r>
              <a:rPr lang="pt-BR" b="1" dirty="0" smtClean="0"/>
              <a:t>curso;</a:t>
            </a:r>
          </a:p>
          <a:p>
            <a:pPr lvl="1" algn="just"/>
            <a:r>
              <a:rPr lang="pt-BR" dirty="0"/>
              <a:t>C</a:t>
            </a:r>
            <a:r>
              <a:rPr lang="pt-BR" dirty="0" smtClean="0"/>
              <a:t>ontribuem </a:t>
            </a:r>
            <a:r>
              <a:rPr lang="pt-BR" dirty="0"/>
              <a:t>para consolidação do perfil profissional do egresso do curso; </a:t>
            </a:r>
            <a:endParaRPr lang="pt-BR" dirty="0" smtClean="0"/>
          </a:p>
          <a:p>
            <a:pPr lvl="1" algn="just"/>
            <a:r>
              <a:rPr lang="pt-BR" dirty="0" smtClean="0"/>
              <a:t>Zelam pela </a:t>
            </a:r>
            <a:r>
              <a:rPr lang="pt-BR" dirty="0"/>
              <a:t>integração curricular interdisciplinar entre as diferentes atividades de ensino constantes no </a:t>
            </a:r>
            <a:r>
              <a:rPr lang="pt-BR" dirty="0" smtClean="0"/>
              <a:t>currículo;</a:t>
            </a:r>
          </a:p>
          <a:p>
            <a:pPr lvl="1" algn="just"/>
            <a:r>
              <a:rPr lang="pt-BR" dirty="0" smtClean="0"/>
              <a:t>Indicar </a:t>
            </a:r>
            <a:r>
              <a:rPr lang="pt-BR" dirty="0"/>
              <a:t>formas de incentivo ao desenvolvimento de linhas de pesquisa e extensão, oriundas de necessidades da graduação, de exigências do mercado de trabalho e afinadas com as políticas públicas relativas à área de conhecimento do </a:t>
            </a:r>
            <a:r>
              <a:rPr lang="pt-BR" dirty="0" smtClean="0"/>
              <a:t>curso;</a:t>
            </a:r>
          </a:p>
          <a:p>
            <a:pPr lvl="1" algn="just"/>
            <a:r>
              <a:rPr lang="pt-BR" dirty="0" smtClean="0"/>
              <a:t>Zelam pelo </a:t>
            </a:r>
            <a:r>
              <a:rPr lang="pt-BR" dirty="0"/>
              <a:t>cumprimento das Diretrizes Curriculares Nacionais para os cursos de </a:t>
            </a:r>
            <a:r>
              <a:rPr lang="pt-BR" dirty="0" smtClean="0"/>
              <a:t>graduação.</a:t>
            </a: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4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59099" cy="1649190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 smtClean="0"/>
              <a:t>Cursos de Graduação</a:t>
            </a:r>
            <a:br>
              <a:rPr lang="pt-BR" b="1" dirty="0" smtClean="0"/>
            </a:br>
            <a:r>
              <a:rPr lang="pt-BR" b="1" dirty="0" smtClean="0"/>
              <a:t>Núcleos </a:t>
            </a:r>
            <a:r>
              <a:rPr lang="pt-BR" b="1" dirty="0"/>
              <a:t>Docentes </a:t>
            </a:r>
            <a:r>
              <a:rPr lang="pt-BR" b="1" dirty="0" smtClean="0"/>
              <a:t>Estruturantes Composição </a:t>
            </a:r>
            <a:r>
              <a:rPr lang="pt-BR" b="1" dirty="0"/>
              <a:t/>
            </a:r>
            <a:br>
              <a:rPr lang="pt-BR" b="1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6015" y="3022600"/>
            <a:ext cx="7379385" cy="3505200"/>
          </a:xfrm>
        </p:spPr>
        <p:txBody>
          <a:bodyPr>
            <a:normAutofit/>
          </a:bodyPr>
          <a:lstStyle/>
          <a:p>
            <a:r>
              <a:rPr lang="pt-BR" b="1" dirty="0" smtClean="0"/>
              <a:t>Mandato de 3 (três) anos</a:t>
            </a:r>
          </a:p>
          <a:p>
            <a:r>
              <a:rPr lang="pt-BR" b="1" dirty="0" smtClean="0"/>
              <a:t>Membros eleitos pelo Colegiado do Curso</a:t>
            </a:r>
          </a:p>
          <a:p>
            <a:r>
              <a:rPr lang="pt-BR" b="1" dirty="0" smtClean="0"/>
              <a:t>Número de 5 (membros) dentre o corpo docente atuante no curso;</a:t>
            </a:r>
          </a:p>
          <a:p>
            <a:r>
              <a:rPr lang="pt-BR" b="1" dirty="0" smtClean="0"/>
              <a:t>60% (sessenta por cento)  com titulação acadêmica </a:t>
            </a:r>
            <a:r>
              <a:rPr lang="pt-BR" b="1" i="1" dirty="0" smtClean="0"/>
              <a:t>stricto sensu;</a:t>
            </a:r>
          </a:p>
          <a:p>
            <a:r>
              <a:rPr lang="pt-BR" b="1" dirty="0" smtClean="0"/>
              <a:t>20% (vinte por cento) dos membros em regime integral;</a:t>
            </a:r>
          </a:p>
          <a:p>
            <a:pPr marL="0" indent="0"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456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59099" cy="1649190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 smtClean="0"/>
              <a:t>Cursos de Graduação</a:t>
            </a:r>
            <a:br>
              <a:rPr lang="pt-BR" b="1" dirty="0" smtClean="0"/>
            </a:br>
            <a:r>
              <a:rPr lang="pt-BR" b="1" dirty="0" smtClean="0"/>
              <a:t>Admissão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6015" y="3022600"/>
            <a:ext cx="7379385" cy="3505200"/>
          </a:xfrm>
        </p:spPr>
        <p:txBody>
          <a:bodyPr>
            <a:normAutofit/>
          </a:bodyPr>
          <a:lstStyle/>
          <a:p>
            <a:r>
              <a:rPr lang="pt-BR" b="1" dirty="0" smtClean="0"/>
              <a:t>Processo seletivo: Enem/</a:t>
            </a:r>
            <a:r>
              <a:rPr lang="pt-BR" b="1" dirty="0" err="1" smtClean="0"/>
              <a:t>Sisu</a:t>
            </a:r>
            <a:r>
              <a:rPr lang="pt-BR" b="1" dirty="0" smtClean="0"/>
              <a:t>: 41 (quarenta e um) cursos</a:t>
            </a:r>
          </a:p>
          <a:p>
            <a:r>
              <a:rPr lang="pt-BR" b="1" dirty="0" smtClean="0"/>
              <a:t>Processo seletivo específico: Música e Psicologia</a:t>
            </a:r>
          </a:p>
          <a:p>
            <a:r>
              <a:rPr lang="pt-BR" b="1" dirty="0" smtClean="0"/>
              <a:t>2140 (duas mil cento e quarenta vagas) em 2015</a:t>
            </a:r>
          </a:p>
          <a:p>
            <a:r>
              <a:rPr lang="pt-BR" b="1" dirty="0" smtClean="0"/>
              <a:t>Matrículas</a:t>
            </a:r>
          </a:p>
          <a:p>
            <a:pPr lvl="1"/>
            <a:r>
              <a:rPr lang="pt-BR" b="1" dirty="0" smtClean="0"/>
              <a:t>Matrícula institucional (</a:t>
            </a:r>
            <a:r>
              <a:rPr lang="pt-BR" b="1" dirty="0" err="1" smtClean="0"/>
              <a:t>Nurca</a:t>
            </a:r>
            <a:r>
              <a:rPr lang="pt-BR" b="1" dirty="0" smtClean="0"/>
              <a:t>)</a:t>
            </a:r>
          </a:p>
          <a:p>
            <a:pPr lvl="1"/>
            <a:r>
              <a:rPr lang="pt-BR" b="1" dirty="0" smtClean="0"/>
              <a:t>Matrícula curricular (Coordenações de Curso)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492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59099" cy="1649190"/>
          </a:xfrm>
        </p:spPr>
        <p:txBody>
          <a:bodyPr>
            <a:normAutofit fontScale="90000"/>
          </a:bodyPr>
          <a:lstStyle/>
          <a:p>
            <a:pPr algn="r"/>
            <a:r>
              <a:rPr lang="pt-BR" sz="4000" b="1" dirty="0" smtClean="0"/>
              <a:t>Cursos de Graduação</a:t>
            </a:r>
            <a:br>
              <a:rPr lang="pt-BR" sz="4000" b="1" dirty="0" smtClean="0"/>
            </a:br>
            <a:r>
              <a:rPr lang="pt-BR" sz="4000" b="1" dirty="0" smtClean="0"/>
              <a:t>Admissão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6015" y="3022600"/>
            <a:ext cx="7379385" cy="3505200"/>
          </a:xfrm>
        </p:spPr>
        <p:txBody>
          <a:bodyPr>
            <a:normAutofit/>
          </a:bodyPr>
          <a:lstStyle/>
          <a:p>
            <a:r>
              <a:rPr lang="pt-BR" b="1" dirty="0" smtClean="0"/>
              <a:t>Processo seletivo: Enem/</a:t>
            </a:r>
            <a:r>
              <a:rPr lang="pt-BR" b="1" dirty="0" err="1" smtClean="0"/>
              <a:t>Sisu</a:t>
            </a:r>
            <a:r>
              <a:rPr lang="pt-BR" b="1" dirty="0" smtClean="0"/>
              <a:t>: 41 (quarenta e um) cursos</a:t>
            </a:r>
          </a:p>
          <a:p>
            <a:r>
              <a:rPr lang="pt-BR" b="1" dirty="0" smtClean="0"/>
              <a:t>Processo seletivo específico: Música e Psicologia</a:t>
            </a:r>
          </a:p>
          <a:p>
            <a:r>
              <a:rPr lang="pt-BR" b="1" dirty="0" smtClean="0"/>
              <a:t>2140 (duas mil cento e quarenta vagas) em 2015</a:t>
            </a:r>
          </a:p>
          <a:p>
            <a:r>
              <a:rPr lang="pt-BR" b="1" dirty="0" smtClean="0"/>
              <a:t>Matrículas</a:t>
            </a:r>
          </a:p>
          <a:p>
            <a:pPr lvl="1"/>
            <a:r>
              <a:rPr lang="pt-BR" b="1" dirty="0" smtClean="0"/>
              <a:t>Matrícula institucional (</a:t>
            </a:r>
            <a:r>
              <a:rPr lang="pt-BR" b="1" dirty="0" err="1" smtClean="0"/>
              <a:t>Nurca</a:t>
            </a:r>
            <a:r>
              <a:rPr lang="pt-BR" b="1" dirty="0" smtClean="0"/>
              <a:t>)</a:t>
            </a:r>
          </a:p>
          <a:p>
            <a:pPr lvl="1"/>
            <a:r>
              <a:rPr lang="pt-BR" b="1" dirty="0" smtClean="0"/>
              <a:t>Matrícula curricular (Coordenações de Curso)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577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59099" cy="1649190"/>
          </a:xfrm>
        </p:spPr>
        <p:txBody>
          <a:bodyPr>
            <a:normAutofit/>
          </a:bodyPr>
          <a:lstStyle/>
          <a:p>
            <a:pPr algn="r"/>
            <a:r>
              <a:rPr lang="pt-BR" b="1" dirty="0" smtClean="0"/>
              <a:t>Cursos de Graduação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6015" y="3022600"/>
            <a:ext cx="7379385" cy="3505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Alunos regulares;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Alunos avulsos;</a:t>
            </a:r>
          </a:p>
          <a:p>
            <a:pPr>
              <a:lnSpc>
                <a:spcPct val="150000"/>
              </a:lnSpc>
            </a:pPr>
            <a:r>
              <a:rPr lang="pt-BR" b="1" dirty="0"/>
              <a:t>Alunos especiais;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Alunos visitantes.</a:t>
            </a:r>
            <a:endParaRPr lang="pt-BR" dirty="0"/>
          </a:p>
        </p:txBody>
      </p:sp>
      <p:sp>
        <p:nvSpPr>
          <p:cNvPr id="4" name="Chave esquerda 3"/>
          <p:cNvSpPr/>
          <p:nvPr/>
        </p:nvSpPr>
        <p:spPr>
          <a:xfrm rot="10800000">
            <a:off x="4152900" y="2603500"/>
            <a:ext cx="1028700" cy="2882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5664200" y="3810000"/>
            <a:ext cx="3048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/>
              <a:t>Corpo discente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xmlns="" val="22254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 smtClean="0"/>
              <a:t>Corpo Discente</a:t>
            </a:r>
            <a:br>
              <a:rPr lang="pt-BR" b="1" dirty="0" smtClean="0"/>
            </a:br>
            <a:r>
              <a:rPr lang="pt-BR" b="1" dirty="0" smtClean="0"/>
              <a:t>Regime Disciplinar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701800" y="2298700"/>
            <a:ext cx="1905000" cy="5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Advertência verbal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1714500" y="3251200"/>
            <a:ext cx="18923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Repreensão</a:t>
            </a:r>
            <a:endParaRPr lang="pt-BR" b="1" dirty="0"/>
          </a:p>
        </p:txBody>
      </p:sp>
      <p:sp>
        <p:nvSpPr>
          <p:cNvPr id="10" name="Retângulo 9"/>
          <p:cNvSpPr/>
          <p:nvPr/>
        </p:nvSpPr>
        <p:spPr>
          <a:xfrm>
            <a:off x="1701800" y="4038600"/>
            <a:ext cx="18923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Suspensão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1701800" y="4876800"/>
            <a:ext cx="1905000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Desligamento</a:t>
            </a:r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5156200" y="2844800"/>
            <a:ext cx="30988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Coordenador do Curso</a:t>
            </a:r>
            <a:endParaRPr lang="pt-BR" b="1" dirty="0"/>
          </a:p>
        </p:txBody>
      </p:sp>
      <p:sp>
        <p:nvSpPr>
          <p:cNvPr id="16" name="Retângulo 15"/>
          <p:cNvSpPr/>
          <p:nvPr/>
        </p:nvSpPr>
        <p:spPr>
          <a:xfrm>
            <a:off x="5156200" y="4254500"/>
            <a:ext cx="30988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Reitor</a:t>
            </a:r>
            <a:endParaRPr lang="pt-BR" b="1" dirty="0"/>
          </a:p>
        </p:txBody>
      </p:sp>
      <p:cxnSp>
        <p:nvCxnSpPr>
          <p:cNvPr id="18" name="Conector de seta reta 17"/>
          <p:cNvCxnSpPr>
            <a:stCxn id="8" idx="3"/>
            <a:endCxn id="15" idx="1"/>
          </p:cNvCxnSpPr>
          <p:nvPr/>
        </p:nvCxnSpPr>
        <p:spPr>
          <a:xfrm>
            <a:off x="3606800" y="2571750"/>
            <a:ext cx="1549400" cy="584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9" idx="3"/>
          </p:cNvCxnSpPr>
          <p:nvPr/>
        </p:nvCxnSpPr>
        <p:spPr>
          <a:xfrm flipV="1">
            <a:off x="3606800" y="3155950"/>
            <a:ext cx="1549400" cy="31115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9" idx="3"/>
            <a:endCxn id="16" idx="1"/>
          </p:cNvCxnSpPr>
          <p:nvPr/>
        </p:nvCxnSpPr>
        <p:spPr>
          <a:xfrm>
            <a:off x="3606800" y="3467100"/>
            <a:ext cx="1549400" cy="109855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10" idx="3"/>
            <a:endCxn id="16" idx="1"/>
          </p:cNvCxnSpPr>
          <p:nvPr/>
        </p:nvCxnSpPr>
        <p:spPr>
          <a:xfrm>
            <a:off x="3594100" y="4254500"/>
            <a:ext cx="1562100" cy="31115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11" idx="3"/>
            <a:endCxn id="16" idx="1"/>
          </p:cNvCxnSpPr>
          <p:nvPr/>
        </p:nvCxnSpPr>
        <p:spPr>
          <a:xfrm flipV="1">
            <a:off x="3606800" y="4565650"/>
            <a:ext cx="1549400" cy="5461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8" idx="3"/>
            <a:endCxn id="16" idx="1"/>
          </p:cNvCxnSpPr>
          <p:nvPr/>
        </p:nvCxnSpPr>
        <p:spPr>
          <a:xfrm>
            <a:off x="3606800" y="2571750"/>
            <a:ext cx="1549400" cy="19939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38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 smtClean="0"/>
              <a:t>Corpo Discente</a:t>
            </a:r>
            <a:br>
              <a:rPr lang="pt-BR" b="1" dirty="0" smtClean="0"/>
            </a:br>
            <a:r>
              <a:rPr lang="pt-BR" b="1" dirty="0" smtClean="0"/>
              <a:t>Regime Disciplinar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168400" y="1536700"/>
            <a:ext cx="1905000" cy="5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Advertência verbal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1181100" y="2527300"/>
            <a:ext cx="18923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Repreensão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4343400" y="2082800"/>
            <a:ext cx="4699000" cy="9017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/>
              <a:t>improbidade na execução dos trabalhos escolares e nas atividades acadêmicas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4343400" y="3416300"/>
            <a:ext cx="4699000" cy="11557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/>
              <a:t>inutilização ou retirada de avisos, editais e outros documentos afixados pela</a:t>
            </a:r>
          </a:p>
          <a:p>
            <a:r>
              <a:rPr lang="pt-BR" b="1" dirty="0"/>
              <a:t>administração, em </a:t>
            </a:r>
            <a:r>
              <a:rPr lang="pt-BR" b="1" dirty="0" smtClean="0"/>
              <a:t>quaisquer dependências </a:t>
            </a:r>
            <a:r>
              <a:rPr lang="pt-BR" b="1" dirty="0"/>
              <a:t>da universidade;</a:t>
            </a:r>
          </a:p>
        </p:txBody>
      </p:sp>
      <p:sp>
        <p:nvSpPr>
          <p:cNvPr id="5" name="Retângulo 4"/>
          <p:cNvSpPr/>
          <p:nvPr/>
        </p:nvSpPr>
        <p:spPr>
          <a:xfrm>
            <a:off x="4343400" y="4991100"/>
            <a:ext cx="4699000" cy="1066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/>
              <a:t>retirada, sem prévia permissão da autoridade competente, de objeto ou documento </a:t>
            </a:r>
            <a:r>
              <a:rPr lang="pt-BR" b="1" dirty="0" smtClean="0"/>
              <a:t>de quaisquer dependências </a:t>
            </a:r>
            <a:r>
              <a:rPr lang="pt-BR" b="1" dirty="0"/>
              <a:t>da universidade</a:t>
            </a:r>
          </a:p>
        </p:txBody>
      </p:sp>
      <p:sp>
        <p:nvSpPr>
          <p:cNvPr id="7" name="Retângulo 6"/>
          <p:cNvSpPr/>
          <p:nvPr/>
        </p:nvSpPr>
        <p:spPr>
          <a:xfrm>
            <a:off x="241300" y="3524250"/>
            <a:ext cx="2565400" cy="13398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dano ao patrimônio científico, cultural e material </a:t>
            </a:r>
            <a:r>
              <a:rPr lang="pt-BR" b="1" dirty="0" smtClean="0"/>
              <a:t>da universidade</a:t>
            </a:r>
            <a:r>
              <a:rPr lang="pt-BR" b="1" dirty="0"/>
              <a:t>;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41300" y="5689600"/>
            <a:ext cx="3708400" cy="863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perturbação que impossibilite o andamento normal das atividades universitárias</a:t>
            </a:r>
          </a:p>
        </p:txBody>
      </p:sp>
      <p:cxnSp>
        <p:nvCxnSpPr>
          <p:cNvPr id="19" name="Conector angulado 18"/>
          <p:cNvCxnSpPr>
            <a:stCxn id="7" idx="3"/>
            <a:endCxn id="9" idx="3"/>
          </p:cNvCxnSpPr>
          <p:nvPr/>
        </p:nvCxnSpPr>
        <p:spPr>
          <a:xfrm flipV="1">
            <a:off x="2806700" y="2755900"/>
            <a:ext cx="266700" cy="1438275"/>
          </a:xfrm>
          <a:prstGeom prst="bentConnector3">
            <a:avLst>
              <a:gd name="adj1" fmla="val 1857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do 22"/>
          <p:cNvCxnSpPr>
            <a:stCxn id="12" idx="0"/>
            <a:endCxn id="9" idx="3"/>
          </p:cNvCxnSpPr>
          <p:nvPr/>
        </p:nvCxnSpPr>
        <p:spPr>
          <a:xfrm rot="5400000" flipH="1" flipV="1">
            <a:off x="1117600" y="3733800"/>
            <a:ext cx="2933700" cy="977900"/>
          </a:xfrm>
          <a:prstGeom prst="bentConnector4">
            <a:avLst>
              <a:gd name="adj1" fmla="val 15801"/>
              <a:gd name="adj2" fmla="val 1233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5" idx="1"/>
            <a:endCxn id="9" idx="3"/>
          </p:cNvCxnSpPr>
          <p:nvPr/>
        </p:nvCxnSpPr>
        <p:spPr>
          <a:xfrm rot="10800000">
            <a:off x="3073400" y="2755900"/>
            <a:ext cx="1270000" cy="2768600"/>
          </a:xfrm>
          <a:prstGeom prst="bentConnector3">
            <a:avLst>
              <a:gd name="adj1" fmla="val 82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do 31"/>
          <p:cNvCxnSpPr>
            <a:stCxn id="4" idx="1"/>
          </p:cNvCxnSpPr>
          <p:nvPr/>
        </p:nvCxnSpPr>
        <p:spPr>
          <a:xfrm rot="10800000">
            <a:off x="3073400" y="2768600"/>
            <a:ext cx="1270000" cy="1225550"/>
          </a:xfrm>
          <a:prstGeom prst="bentConnector3">
            <a:avLst>
              <a:gd name="adj1" fmla="val 83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do 34"/>
          <p:cNvCxnSpPr>
            <a:stCxn id="3" idx="1"/>
            <a:endCxn id="9" idx="3"/>
          </p:cNvCxnSpPr>
          <p:nvPr/>
        </p:nvCxnSpPr>
        <p:spPr>
          <a:xfrm rot="10800000" flipV="1">
            <a:off x="3073400" y="2533650"/>
            <a:ext cx="1270000" cy="222250"/>
          </a:xfrm>
          <a:prstGeom prst="bentConnector3">
            <a:avLst>
              <a:gd name="adj1" fmla="val 8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93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 smtClean="0"/>
              <a:t>Corpo Discente</a:t>
            </a:r>
            <a:br>
              <a:rPr lang="pt-BR" b="1" dirty="0" smtClean="0"/>
            </a:br>
            <a:r>
              <a:rPr lang="pt-BR" b="1" dirty="0" smtClean="0"/>
              <a:t>Regime Disciplinar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149350" y="1625600"/>
            <a:ext cx="18923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Suspensão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4343400" y="3238500"/>
            <a:ext cx="4699000" cy="5715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Reincidência em casos de repreensão</a:t>
            </a:r>
          </a:p>
          <a:p>
            <a:pPr algn="ctr"/>
            <a:r>
              <a:rPr lang="pt-BR" b="1" dirty="0" smtClean="0"/>
              <a:t>Pena: 3 </a:t>
            </a:r>
            <a:r>
              <a:rPr lang="pt-BR" b="1" dirty="0"/>
              <a:t>a 30 dias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692150" y="4914900"/>
            <a:ext cx="4699000" cy="13081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/>
              <a:t>agressão física ou moral a outro discente ou a servidor, em quaisquer dependências </a:t>
            </a:r>
            <a:r>
              <a:rPr lang="pt-BR" b="1" dirty="0" smtClean="0"/>
              <a:t>da Universidade</a:t>
            </a:r>
            <a:endParaRPr lang="pt-BR" b="1" dirty="0"/>
          </a:p>
          <a:p>
            <a:r>
              <a:rPr lang="pt-BR" b="1" dirty="0" smtClean="0"/>
              <a:t>Pena: 30 a 90 dias</a:t>
            </a:r>
            <a:endParaRPr lang="pt-BR" b="1" dirty="0"/>
          </a:p>
        </p:txBody>
      </p:sp>
      <p:cxnSp>
        <p:nvCxnSpPr>
          <p:cNvPr id="35" name="Conector angulado 34"/>
          <p:cNvCxnSpPr>
            <a:stCxn id="3" idx="1"/>
            <a:endCxn id="9" idx="2"/>
          </p:cNvCxnSpPr>
          <p:nvPr/>
        </p:nvCxnSpPr>
        <p:spPr>
          <a:xfrm rot="10800000">
            <a:off x="2095500" y="2082800"/>
            <a:ext cx="2247900" cy="14414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4" idx="0"/>
            <a:endCxn id="9" idx="2"/>
          </p:cNvCxnSpPr>
          <p:nvPr/>
        </p:nvCxnSpPr>
        <p:spPr>
          <a:xfrm rot="16200000" flipV="1">
            <a:off x="1152525" y="3025775"/>
            <a:ext cx="2832100" cy="946150"/>
          </a:xfrm>
          <a:prstGeom prst="bentConnector3">
            <a:avLst>
              <a:gd name="adj1" fmla="val 4865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38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781957" y="574784"/>
            <a:ext cx="1914179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Fufac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168719" y="1582857"/>
            <a:ext cx="1143511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Ufac</a:t>
            </a:r>
            <a:endParaRPr lang="pt-BR" b="1" dirty="0"/>
          </a:p>
        </p:txBody>
      </p:sp>
      <p:cxnSp>
        <p:nvCxnSpPr>
          <p:cNvPr id="7" name="Conector de seta reta 6"/>
          <p:cNvCxnSpPr>
            <a:stCxn id="4" idx="2"/>
            <a:endCxn id="5" idx="0"/>
          </p:cNvCxnSpPr>
          <p:nvPr/>
        </p:nvCxnSpPr>
        <p:spPr>
          <a:xfrm>
            <a:off x="4739047" y="944116"/>
            <a:ext cx="1428" cy="638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6194989" y="2447688"/>
            <a:ext cx="2812753" cy="479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1600" dirty="0">
                <a:solidFill>
                  <a:schemeClr val="tx1"/>
                </a:solidFill>
              </a:rPr>
              <a:t>socializar e difundir conhecimentos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62857" y="1413604"/>
            <a:ext cx="3039083" cy="28535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/>
            <a:r>
              <a:rPr lang="pt-BR" sz="1600" dirty="0">
                <a:solidFill>
                  <a:schemeClr val="tx1"/>
                </a:solidFill>
              </a:rPr>
              <a:t>possibilitar os fundamentos para a formação de profissionais nas diferentes áreas de conhecimento, propiciando-lhes elementos para a formação de uma capacidade crítica e condições para contribuir com o desenvolvimento socioeconômico e cultural;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62857" y="4580683"/>
            <a:ext cx="3023639" cy="20947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1600" dirty="0">
                <a:solidFill>
                  <a:schemeClr val="tx1"/>
                </a:solidFill>
              </a:rPr>
              <a:t>estimular o espírito científico e o pensamento reflexivo, motivando o trabalho de pesquisa e investigação do saber, desenvolvendo o entendimento do homem e do meio em que vive; 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530600" y="4584700"/>
            <a:ext cx="2946399" cy="2273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1600" dirty="0">
                <a:solidFill>
                  <a:schemeClr val="tx1"/>
                </a:solidFill>
              </a:rPr>
              <a:t>realizar pesquisas e estimular atividades voltadas ao </a:t>
            </a:r>
            <a:r>
              <a:rPr lang="pt-BR" sz="1600" dirty="0" smtClean="0">
                <a:solidFill>
                  <a:schemeClr val="tx1"/>
                </a:solidFill>
              </a:rPr>
              <a:t>conhecimento científico </a:t>
            </a:r>
            <a:r>
              <a:rPr lang="pt-BR" sz="1600" dirty="0">
                <a:solidFill>
                  <a:schemeClr val="tx1"/>
                </a:solidFill>
              </a:rPr>
              <a:t>e cultural da realidade, dentro da universalidade </a:t>
            </a:r>
            <a:r>
              <a:rPr lang="pt-BR" sz="1600" dirty="0" smtClean="0">
                <a:solidFill>
                  <a:schemeClr val="tx1"/>
                </a:solidFill>
              </a:rPr>
              <a:t>do saber</a:t>
            </a:r>
            <a:r>
              <a:rPr lang="pt-BR" sz="1600" dirty="0">
                <a:solidFill>
                  <a:schemeClr val="tx1"/>
                </a:solidFill>
              </a:rPr>
              <a:t>, respeitando as especificidades socioculturais dos povos;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6164647" y="597784"/>
            <a:ext cx="2873436" cy="14469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1600" dirty="0">
                <a:solidFill>
                  <a:schemeClr val="tx1"/>
                </a:solidFill>
              </a:rPr>
              <a:t>estender ao interior do Estado sua atuação para promover a difusão das conquistas e benefícios resultantes da produção do conhecimento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3974356" y="2528052"/>
            <a:ext cx="1532238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/>
              <a:t>Finalidades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6561423" y="3251041"/>
            <a:ext cx="2446320" cy="2032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1600" dirty="0">
                <a:solidFill>
                  <a:schemeClr val="tx1"/>
                </a:solidFill>
              </a:rPr>
              <a:t>articular-se, de forma efetiva, com o sistema de ensino básico, objetivando,  continuamente e de maneira recíproca, a qualidade do ensino</a:t>
            </a:r>
            <a:endParaRPr lang="pt-BR" sz="1600" b="1" dirty="0">
              <a:solidFill>
                <a:schemeClr val="tx1"/>
              </a:solidFill>
            </a:endParaRPr>
          </a:p>
        </p:txBody>
      </p:sp>
      <p:cxnSp>
        <p:nvCxnSpPr>
          <p:cNvPr id="29" name="Conector de seta reta 28"/>
          <p:cNvCxnSpPr>
            <a:stCxn id="15" idx="3"/>
            <a:endCxn id="24" idx="1"/>
          </p:cNvCxnSpPr>
          <p:nvPr/>
        </p:nvCxnSpPr>
        <p:spPr>
          <a:xfrm flipV="1">
            <a:off x="3401940" y="2712718"/>
            <a:ext cx="572416" cy="12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5" idx="2"/>
            <a:endCxn id="24" idx="0"/>
          </p:cNvCxnSpPr>
          <p:nvPr/>
        </p:nvCxnSpPr>
        <p:spPr>
          <a:xfrm>
            <a:off x="4740475" y="1952189"/>
            <a:ext cx="0" cy="575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24" idx="2"/>
          </p:cNvCxnSpPr>
          <p:nvPr/>
        </p:nvCxnSpPr>
        <p:spPr>
          <a:xfrm flipV="1">
            <a:off x="3386496" y="2897384"/>
            <a:ext cx="1353979" cy="170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stCxn id="19" idx="0"/>
            <a:endCxn id="24" idx="2"/>
          </p:cNvCxnSpPr>
          <p:nvPr/>
        </p:nvCxnSpPr>
        <p:spPr>
          <a:xfrm flipH="1" flipV="1">
            <a:off x="4740475" y="2897384"/>
            <a:ext cx="263325" cy="1687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63"/>
          <p:cNvCxnSpPr>
            <a:stCxn id="25" idx="1"/>
            <a:endCxn id="24" idx="2"/>
          </p:cNvCxnSpPr>
          <p:nvPr/>
        </p:nvCxnSpPr>
        <p:spPr>
          <a:xfrm flipH="1" flipV="1">
            <a:off x="4740475" y="2897384"/>
            <a:ext cx="1820948" cy="1369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>
            <a:stCxn id="9" idx="1"/>
            <a:endCxn id="24" idx="3"/>
          </p:cNvCxnSpPr>
          <p:nvPr/>
        </p:nvCxnSpPr>
        <p:spPr>
          <a:xfrm flipH="1">
            <a:off x="5506594" y="2687587"/>
            <a:ext cx="688395" cy="25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/>
          <p:cNvCxnSpPr>
            <a:stCxn id="22" idx="1"/>
            <a:endCxn id="24" idx="0"/>
          </p:cNvCxnSpPr>
          <p:nvPr/>
        </p:nvCxnSpPr>
        <p:spPr>
          <a:xfrm flipH="1">
            <a:off x="4740475" y="1321242"/>
            <a:ext cx="1424172" cy="12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791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 smtClean="0"/>
              <a:t>Corpo Discente</a:t>
            </a:r>
            <a:br>
              <a:rPr lang="pt-BR" b="1" dirty="0" smtClean="0"/>
            </a:br>
            <a:r>
              <a:rPr lang="pt-BR" b="1" dirty="0" smtClean="0"/>
              <a:t>Regime Disciplinar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149349" y="1654175"/>
            <a:ext cx="18923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Desligamento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4343401" y="3722688"/>
            <a:ext cx="4699000" cy="5715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Reincidência em casos de </a:t>
            </a:r>
            <a:r>
              <a:rPr lang="pt-BR" b="1" dirty="0" smtClean="0"/>
              <a:t>suspensão.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1343024" y="5029200"/>
            <a:ext cx="4867275" cy="1066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/>
              <a:t>atos sujeitos à ação penal praticados no recinto da universidade, de que resulte </a:t>
            </a:r>
            <a:r>
              <a:rPr lang="pt-BR" b="1" dirty="0" smtClean="0"/>
              <a:t>sentença condenatória</a:t>
            </a:r>
            <a:r>
              <a:rPr lang="pt-BR" b="1" dirty="0"/>
              <a:t>, transitada em </a:t>
            </a:r>
            <a:r>
              <a:rPr lang="pt-BR" b="1" dirty="0" smtClean="0"/>
              <a:t>julgado.</a:t>
            </a:r>
            <a:endParaRPr lang="pt-BR" b="1" dirty="0"/>
          </a:p>
        </p:txBody>
      </p:sp>
      <p:cxnSp>
        <p:nvCxnSpPr>
          <p:cNvPr id="28" name="Conector angulado 27"/>
          <p:cNvCxnSpPr>
            <a:stCxn id="5" idx="0"/>
            <a:endCxn id="9" idx="3"/>
          </p:cNvCxnSpPr>
          <p:nvPr/>
        </p:nvCxnSpPr>
        <p:spPr>
          <a:xfrm rot="16200000" flipV="1">
            <a:off x="1835944" y="3088481"/>
            <a:ext cx="3146425" cy="7350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do 34"/>
          <p:cNvCxnSpPr>
            <a:stCxn id="3" idx="1"/>
            <a:endCxn id="9" idx="3"/>
          </p:cNvCxnSpPr>
          <p:nvPr/>
        </p:nvCxnSpPr>
        <p:spPr>
          <a:xfrm rot="10800000">
            <a:off x="3041649" y="1882776"/>
            <a:ext cx="1301752" cy="2125663"/>
          </a:xfrm>
          <a:prstGeom prst="bentConnector3">
            <a:avLst>
              <a:gd name="adj1" fmla="val 431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94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smtClean="0"/>
              <a:t>Corpo Docente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022348" y="1929608"/>
            <a:ext cx="307975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Corpo Docente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4229101" y="2626122"/>
            <a:ext cx="4699000" cy="137437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Carreira do Magistério Federal</a:t>
            </a:r>
          </a:p>
          <a:p>
            <a:pPr algn="ctr"/>
            <a:r>
              <a:rPr lang="pt-BR" b="1" dirty="0" smtClean="0"/>
              <a:t>Tempo Parcial: 20 horas</a:t>
            </a:r>
          </a:p>
          <a:p>
            <a:pPr algn="ctr"/>
            <a:r>
              <a:rPr lang="pt-BR" b="1" dirty="0" smtClean="0"/>
              <a:t>Tempo Integral: 40 horas</a:t>
            </a:r>
          </a:p>
          <a:p>
            <a:pPr algn="ctr"/>
            <a:r>
              <a:rPr lang="pt-BR" b="1" dirty="0" smtClean="0"/>
              <a:t>Dedicação Exclusiva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504824" y="5295900"/>
            <a:ext cx="6467476" cy="1143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/>
              <a:t>Professores Visitantes: Dedicação Exclusiva</a:t>
            </a:r>
          </a:p>
          <a:p>
            <a:r>
              <a:rPr lang="pt-BR" b="1" dirty="0" smtClean="0"/>
              <a:t>Professores Visitantes Estrangeiros: Dedicação Exclusiva</a:t>
            </a:r>
          </a:p>
          <a:p>
            <a:r>
              <a:rPr lang="pt-BR" b="1" dirty="0" smtClean="0"/>
              <a:t>Professores Substitutos: 20 ou 40 horas</a:t>
            </a:r>
            <a:endParaRPr lang="pt-BR" b="1" dirty="0"/>
          </a:p>
        </p:txBody>
      </p:sp>
      <p:cxnSp>
        <p:nvCxnSpPr>
          <p:cNvPr id="28" name="Conector angulado 27"/>
          <p:cNvCxnSpPr>
            <a:stCxn id="5" idx="0"/>
            <a:endCxn id="9" idx="2"/>
          </p:cNvCxnSpPr>
          <p:nvPr/>
        </p:nvCxnSpPr>
        <p:spPr>
          <a:xfrm rot="16200000" flipV="1">
            <a:off x="1695847" y="3253185"/>
            <a:ext cx="2909092" cy="1176338"/>
          </a:xfrm>
          <a:prstGeom prst="bentConnector3">
            <a:avLst>
              <a:gd name="adj1" fmla="val 6833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do 34"/>
          <p:cNvCxnSpPr>
            <a:stCxn id="3" idx="1"/>
            <a:endCxn id="9" idx="2"/>
          </p:cNvCxnSpPr>
          <p:nvPr/>
        </p:nvCxnSpPr>
        <p:spPr>
          <a:xfrm rot="10800000">
            <a:off x="2562225" y="2386809"/>
            <a:ext cx="1666877" cy="926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83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612572" y="298450"/>
            <a:ext cx="6531428" cy="5007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Princípios da organização administrativa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1"/>
          </p:nvPr>
        </p:nvSpPr>
        <p:spPr>
          <a:xfrm>
            <a:off x="551543" y="1206500"/>
            <a:ext cx="3991428" cy="5651500"/>
          </a:xfrm>
        </p:spPr>
        <p:txBody>
          <a:bodyPr>
            <a:noAutofit/>
          </a:bodyPr>
          <a:lstStyle/>
          <a:p>
            <a:pPr algn="just"/>
            <a:r>
              <a:rPr lang="pt-BR" sz="1400" b="1" dirty="0" smtClean="0">
                <a:solidFill>
                  <a:schemeClr val="accent4">
                    <a:lumMod val="50000"/>
                  </a:schemeClr>
                </a:solidFill>
              </a:rPr>
              <a:t>Autonomia</a:t>
            </a:r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t-BR" sz="1400" b="1" dirty="0">
                <a:solidFill>
                  <a:schemeClr val="accent4">
                    <a:lumMod val="50000"/>
                  </a:schemeClr>
                </a:solidFill>
              </a:rPr>
              <a:t>G</a:t>
            </a:r>
            <a:r>
              <a:rPr lang="pt-BR" sz="1400" b="1" dirty="0" smtClean="0">
                <a:solidFill>
                  <a:schemeClr val="accent4">
                    <a:lumMod val="50000"/>
                  </a:schemeClr>
                </a:solidFill>
              </a:rPr>
              <a:t>estão democrática</a:t>
            </a:r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Compromisso </a:t>
            </a:r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com a produção, a sistematização e a difusão de </a:t>
            </a:r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conhecimentos;</a:t>
            </a:r>
          </a:p>
          <a:p>
            <a:pPr algn="just"/>
            <a:r>
              <a:rPr lang="pt-BR" sz="1400" b="1" dirty="0">
                <a:solidFill>
                  <a:schemeClr val="accent4">
                    <a:lumMod val="50000"/>
                  </a:schemeClr>
                </a:solidFill>
              </a:rPr>
              <a:t>diversidade e pluralismo de ações e </a:t>
            </a:r>
            <a:r>
              <a:rPr lang="pt-BR" sz="1400" b="1" dirty="0" smtClean="0">
                <a:solidFill>
                  <a:schemeClr val="accent4">
                    <a:lumMod val="50000"/>
                  </a:schemeClr>
                </a:solidFill>
              </a:rPr>
              <a:t>ideias</a:t>
            </a:r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compromisso com </a:t>
            </a:r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a democratização </a:t>
            </a:r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da </a:t>
            </a:r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educação;</a:t>
            </a:r>
          </a:p>
          <a:p>
            <a:pPr algn="just"/>
            <a:r>
              <a:rPr lang="pt-BR" sz="1400" b="1" dirty="0" err="1">
                <a:solidFill>
                  <a:schemeClr val="accent4">
                    <a:lumMod val="50000"/>
                  </a:schemeClr>
                </a:solidFill>
              </a:rPr>
              <a:t>indissociabilidade</a:t>
            </a:r>
            <a:r>
              <a:rPr lang="pt-BR" sz="1400" b="1" dirty="0">
                <a:solidFill>
                  <a:schemeClr val="accent4">
                    <a:lumMod val="50000"/>
                  </a:schemeClr>
                </a:solidFill>
              </a:rPr>
              <a:t> entre ensino, pesquisa e extensão </a:t>
            </a:r>
            <a:r>
              <a:rPr lang="pt-BR" sz="1400" b="1" dirty="0" smtClean="0">
                <a:solidFill>
                  <a:schemeClr val="accent4">
                    <a:lumMod val="50000"/>
                  </a:schemeClr>
                </a:solidFill>
              </a:rPr>
              <a:t>e multidimensionalidade do conhecimento </a:t>
            </a:r>
            <a:r>
              <a:rPr lang="pt-BR" sz="1400" b="1" dirty="0">
                <a:solidFill>
                  <a:schemeClr val="accent4">
                    <a:lumMod val="50000"/>
                  </a:schemeClr>
                </a:solidFill>
              </a:rPr>
              <a:t>e dos </a:t>
            </a:r>
            <a:r>
              <a:rPr lang="pt-BR" sz="1400" b="1" dirty="0" smtClean="0">
                <a:solidFill>
                  <a:schemeClr val="accent4">
                    <a:lumMod val="50000"/>
                  </a:schemeClr>
                </a:solidFill>
              </a:rPr>
              <a:t>saberes;</a:t>
            </a:r>
          </a:p>
          <a:p>
            <a:pPr algn="just"/>
            <a:r>
              <a:rPr lang="pt-BR" sz="1400" b="1" dirty="0">
                <a:solidFill>
                  <a:schemeClr val="accent4">
                    <a:lumMod val="50000"/>
                  </a:schemeClr>
                </a:solidFill>
              </a:rPr>
              <a:t>universalidade do conhecimento e fomento à interdisciplinaridade e </a:t>
            </a:r>
            <a:r>
              <a:rPr lang="pt-BR" sz="1400" b="1" dirty="0" err="1">
                <a:solidFill>
                  <a:schemeClr val="accent4">
                    <a:lumMod val="50000"/>
                  </a:schemeClr>
                </a:solidFill>
              </a:rPr>
              <a:t>transdisciplinaridade</a:t>
            </a:r>
            <a:r>
              <a:rPr lang="pt-BR" sz="1400" b="1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compromisso com a democracia e com o desenvolvimento cultural, artístico, científico, tecnológico e  socioeconômico do país</a:t>
            </a:r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  <a:endParaRPr lang="pt-B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811485" y="1231900"/>
            <a:ext cx="4049486" cy="56261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cooperação </a:t>
            </a:r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com instituições de produção de 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conhecimento;</a:t>
            </a:r>
          </a:p>
          <a:p>
            <a:pPr algn="just"/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compromisso com processos e procedimentos democráticos de 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eleição universitária;</a:t>
            </a:r>
          </a:p>
          <a:p>
            <a:pPr algn="just"/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compromisso com a preservação e conservação do meio ambiente e 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desenvolvimento autossustentável;</a:t>
            </a:r>
          </a:p>
          <a:p>
            <a:pPr algn="just"/>
            <a:r>
              <a:rPr lang="pt-BR" dirty="0" err="1">
                <a:solidFill>
                  <a:schemeClr val="accent4">
                    <a:lumMod val="50000"/>
                  </a:schemeClr>
                </a:solidFill>
              </a:rPr>
              <a:t>indissociabilidade</a:t>
            </a:r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 de patrimônio e 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administração;</a:t>
            </a:r>
          </a:p>
          <a:p>
            <a:pPr algn="just"/>
            <a:r>
              <a:rPr lang="pt-BR" b="1" dirty="0">
                <a:solidFill>
                  <a:schemeClr val="accent4">
                    <a:lumMod val="50000"/>
                  </a:schemeClr>
                </a:solidFill>
              </a:rPr>
              <a:t>gratuidade em todas as atividades de ensino, pesquisa e extensão desenvolvidas </a:t>
            </a:r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</a:rPr>
              <a:t>nos cursos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</a:rPr>
              <a:t>e programas </a:t>
            </a:r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</a:rPr>
              <a:t>regulares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inalienabilidade de seu patrimônio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t-BR" b="1" dirty="0">
                <a:solidFill>
                  <a:schemeClr val="accent4">
                    <a:lumMod val="50000"/>
                  </a:schemeClr>
                </a:solidFill>
              </a:rPr>
              <a:t>avaliação e aprimoramento constante da qualidade de seus serviços</a:t>
            </a:r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defesa do direito de oportunidade, considerando-se as diferenças 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individuais.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1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12685" y="224964"/>
            <a:ext cx="5588000" cy="41365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 smtClean="0"/>
              <a:t>Ufac</a:t>
            </a:r>
            <a:r>
              <a:rPr lang="pt-BR" b="1" dirty="0" smtClean="0"/>
              <a:t> - Instâncias Colegiados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3501564" y="985152"/>
            <a:ext cx="1821998" cy="315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Consu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1840601" y="1744892"/>
            <a:ext cx="1434191" cy="418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Cepex</a:t>
            </a:r>
            <a:endParaRPr lang="pt-BR" b="1" dirty="0"/>
          </a:p>
        </p:txBody>
      </p:sp>
      <p:sp>
        <p:nvSpPr>
          <p:cNvPr id="10" name="Retângulo 9"/>
          <p:cNvSpPr/>
          <p:nvPr/>
        </p:nvSpPr>
        <p:spPr>
          <a:xfrm>
            <a:off x="3729610" y="1725381"/>
            <a:ext cx="1434191" cy="437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Consad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5596167" y="1744893"/>
            <a:ext cx="1434191" cy="418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CEE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704094" y="2508245"/>
            <a:ext cx="1480908" cy="655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Assembleia de Centro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179285" y="2508246"/>
            <a:ext cx="1471832" cy="655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Colegiado de Curso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6223465" y="2508245"/>
            <a:ext cx="1348460" cy="62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CC, CTC, CG e CE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3051176" y="3736063"/>
            <a:ext cx="2786744" cy="41365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smtClean="0"/>
              <a:t>Órgãos executivos</a:t>
            </a:r>
            <a:endParaRPr lang="pt-BR" b="1" dirty="0"/>
          </a:p>
        </p:txBody>
      </p:sp>
      <p:cxnSp>
        <p:nvCxnSpPr>
          <p:cNvPr id="36" name="Conector de seta reta 35"/>
          <p:cNvCxnSpPr>
            <a:stCxn id="22" idx="3"/>
            <a:endCxn id="22" idx="3"/>
          </p:cNvCxnSpPr>
          <p:nvPr/>
        </p:nvCxnSpPr>
        <p:spPr>
          <a:xfrm>
            <a:off x="7571925" y="282075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578352" y="5152573"/>
            <a:ext cx="942976" cy="580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err="1"/>
              <a:t>Prograd</a:t>
            </a:r>
            <a:endParaRPr lang="pt-BR" sz="1600" b="1" dirty="0"/>
          </a:p>
        </p:txBody>
      </p:sp>
      <p:sp>
        <p:nvSpPr>
          <p:cNvPr id="49" name="Retângulo 48"/>
          <p:cNvSpPr/>
          <p:nvPr/>
        </p:nvSpPr>
        <p:spPr>
          <a:xfrm>
            <a:off x="1716220" y="5133509"/>
            <a:ext cx="960671" cy="580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err="1"/>
              <a:t>Propeg</a:t>
            </a:r>
            <a:endParaRPr lang="pt-BR" sz="1600" b="1" dirty="0"/>
          </a:p>
        </p:txBody>
      </p:sp>
      <p:sp>
        <p:nvSpPr>
          <p:cNvPr id="50" name="Retângulo 49"/>
          <p:cNvSpPr/>
          <p:nvPr/>
        </p:nvSpPr>
        <p:spPr>
          <a:xfrm>
            <a:off x="2868829" y="5148024"/>
            <a:ext cx="960671" cy="585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/>
              <a:t>Proex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4021438" y="5148024"/>
            <a:ext cx="960671" cy="585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err="1"/>
              <a:t>Proaes</a:t>
            </a:r>
            <a:endParaRPr lang="pt-BR" sz="1600" b="1" dirty="0"/>
          </a:p>
        </p:txBody>
      </p:sp>
      <p:sp>
        <p:nvSpPr>
          <p:cNvPr id="52" name="Retângulo 51"/>
          <p:cNvSpPr/>
          <p:nvPr/>
        </p:nvSpPr>
        <p:spPr>
          <a:xfrm>
            <a:off x="5181998" y="5148024"/>
            <a:ext cx="960671" cy="585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err="1"/>
              <a:t>Proplan</a:t>
            </a:r>
            <a:endParaRPr lang="pt-BR" sz="1600" b="1" dirty="0"/>
          </a:p>
        </p:txBody>
      </p:sp>
      <p:sp>
        <p:nvSpPr>
          <p:cNvPr id="53" name="Retângulo 52"/>
          <p:cNvSpPr/>
          <p:nvPr/>
        </p:nvSpPr>
        <p:spPr>
          <a:xfrm>
            <a:off x="6342558" y="5148024"/>
            <a:ext cx="960671" cy="585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err="1"/>
              <a:t>Prad</a:t>
            </a:r>
            <a:endParaRPr lang="pt-BR" sz="1600" b="1" dirty="0"/>
          </a:p>
        </p:txBody>
      </p:sp>
      <p:sp>
        <p:nvSpPr>
          <p:cNvPr id="54" name="Retângulo 53"/>
          <p:cNvSpPr/>
          <p:nvPr/>
        </p:nvSpPr>
        <p:spPr>
          <a:xfrm>
            <a:off x="7503118" y="5148024"/>
            <a:ext cx="1022218" cy="585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err="1" smtClean="0"/>
              <a:t>Prodgep</a:t>
            </a:r>
            <a:endParaRPr lang="pt-BR" sz="1600" b="1" dirty="0"/>
          </a:p>
        </p:txBody>
      </p:sp>
      <p:sp>
        <p:nvSpPr>
          <p:cNvPr id="93" name="Retângulo 92"/>
          <p:cNvSpPr/>
          <p:nvPr/>
        </p:nvSpPr>
        <p:spPr>
          <a:xfrm>
            <a:off x="3941075" y="4398279"/>
            <a:ext cx="942976" cy="549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smtClean="0"/>
              <a:t>Reitoria</a:t>
            </a:r>
          </a:p>
        </p:txBody>
      </p:sp>
      <p:sp>
        <p:nvSpPr>
          <p:cNvPr id="94" name="Retângulo 93"/>
          <p:cNvSpPr/>
          <p:nvPr/>
        </p:nvSpPr>
        <p:spPr>
          <a:xfrm>
            <a:off x="463772" y="6065611"/>
            <a:ext cx="1466625" cy="523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smtClean="0"/>
              <a:t>Órgãos Integradores</a:t>
            </a:r>
          </a:p>
        </p:txBody>
      </p:sp>
      <p:sp>
        <p:nvSpPr>
          <p:cNvPr id="95" name="Retângulo 94"/>
          <p:cNvSpPr/>
          <p:nvPr/>
        </p:nvSpPr>
        <p:spPr>
          <a:xfrm>
            <a:off x="2165257" y="6064003"/>
            <a:ext cx="1664243" cy="523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smtClean="0"/>
              <a:t>Órgãos Suplementares</a:t>
            </a:r>
          </a:p>
        </p:txBody>
      </p:sp>
      <p:sp>
        <p:nvSpPr>
          <p:cNvPr id="96" name="Retângulo 95"/>
          <p:cNvSpPr/>
          <p:nvPr/>
        </p:nvSpPr>
        <p:spPr>
          <a:xfrm>
            <a:off x="4064360" y="6064003"/>
            <a:ext cx="1476914" cy="523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smtClean="0"/>
              <a:t>Unidades Especiais</a:t>
            </a:r>
          </a:p>
        </p:txBody>
      </p:sp>
      <p:sp>
        <p:nvSpPr>
          <p:cNvPr id="97" name="Retângulo 96"/>
          <p:cNvSpPr/>
          <p:nvPr/>
        </p:nvSpPr>
        <p:spPr>
          <a:xfrm>
            <a:off x="5775369" y="6064003"/>
            <a:ext cx="1022218" cy="523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smtClean="0"/>
              <a:t>Centros</a:t>
            </a:r>
            <a:endParaRPr lang="pt-BR" sz="1600" b="1" dirty="0"/>
          </a:p>
        </p:txBody>
      </p:sp>
      <p:sp>
        <p:nvSpPr>
          <p:cNvPr id="98" name="Retângulo 97"/>
          <p:cNvSpPr/>
          <p:nvPr/>
        </p:nvSpPr>
        <p:spPr>
          <a:xfrm>
            <a:off x="7031681" y="6054697"/>
            <a:ext cx="1662373" cy="523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600" b="1" dirty="0" smtClean="0"/>
              <a:t>Coordenações de Curso</a:t>
            </a:r>
          </a:p>
        </p:txBody>
      </p:sp>
    </p:spTree>
    <p:extLst>
      <p:ext uri="{BB962C8B-B14F-4D97-AF65-F5344CB8AC3E}">
        <p14:creationId xmlns:p14="http://schemas.microsoft.com/office/powerpoint/2010/main" xmlns="" val="1093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1371" y="261257"/>
            <a:ext cx="7112000" cy="76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Pró-Reitoria de Graduação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740229" y="1843314"/>
            <a:ext cx="8273142" cy="5014686"/>
          </a:xfrm>
        </p:spPr>
        <p:txBody>
          <a:bodyPr>
            <a:normAutofit fontScale="92500" lnSpcReduction="10000"/>
          </a:bodyPr>
          <a:lstStyle/>
          <a:p>
            <a:r>
              <a:rPr lang="pt-BR" sz="2600" b="1" dirty="0" smtClean="0"/>
              <a:t>Ensino de graduação;</a:t>
            </a:r>
          </a:p>
          <a:p>
            <a:pPr lvl="1"/>
            <a:r>
              <a:rPr lang="pt-BR" sz="2600" dirty="0" smtClean="0"/>
              <a:t>Coordenar a política de ensino;</a:t>
            </a:r>
          </a:p>
          <a:p>
            <a:pPr lvl="1"/>
            <a:r>
              <a:rPr lang="pt-BR" sz="2600" dirty="0" smtClean="0"/>
              <a:t>Analisar as propostas de resolução em matéria acadêmica de graduação;</a:t>
            </a:r>
          </a:p>
          <a:p>
            <a:pPr lvl="1"/>
            <a:r>
              <a:rPr lang="pt-BR" sz="2600" dirty="0" smtClean="0"/>
              <a:t>Coordenar bolsas de ensino;</a:t>
            </a:r>
          </a:p>
          <a:p>
            <a:pPr lvl="1"/>
            <a:r>
              <a:rPr lang="pt-BR" sz="2600" dirty="0" smtClean="0"/>
              <a:t>Coordenar programas de mobilidade estudantil e intercâmbio acadêmico;</a:t>
            </a:r>
          </a:p>
          <a:p>
            <a:pPr lvl="1"/>
            <a:r>
              <a:rPr lang="pt-BR" sz="2600" dirty="0" smtClean="0"/>
              <a:t>Apoiar os Centros e Cursos;</a:t>
            </a:r>
          </a:p>
          <a:p>
            <a:pPr lvl="1"/>
            <a:r>
              <a:rPr lang="pt-BR" sz="2600" dirty="0" smtClean="0"/>
              <a:t>Diálogo com os Centros e Cursos;</a:t>
            </a:r>
          </a:p>
          <a:p>
            <a:pPr lvl="1"/>
            <a:r>
              <a:rPr lang="pt-BR" sz="2600" dirty="0" smtClean="0"/>
              <a:t>Acompanhar</a:t>
            </a:r>
            <a:r>
              <a:rPr lang="pt-BR" sz="2600" dirty="0"/>
              <a:t>, analisar e avaliar as </a:t>
            </a:r>
            <a:r>
              <a:rPr lang="pt-BR" sz="2600" dirty="0" smtClean="0"/>
              <a:t>estratégias para </a:t>
            </a:r>
            <a:r>
              <a:rPr lang="pt-BR" sz="2600" dirty="0"/>
              <a:t>estágio e práticas </a:t>
            </a:r>
            <a:r>
              <a:rPr lang="pt-BR" sz="2600" dirty="0" smtClean="0"/>
              <a:t>investigativas;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194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1371" y="261257"/>
            <a:ext cx="7112000" cy="76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Pró-Reitoria de Graduação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740229" y="1843314"/>
            <a:ext cx="8273142" cy="5014686"/>
          </a:xfrm>
        </p:spPr>
        <p:txBody>
          <a:bodyPr>
            <a:normAutofit/>
          </a:bodyPr>
          <a:lstStyle/>
          <a:p>
            <a:endParaRPr lang="pt-BR" sz="2400" b="1" dirty="0" smtClean="0"/>
          </a:p>
          <a:p>
            <a:r>
              <a:rPr lang="pt-BR" sz="2400" b="1" dirty="0" smtClean="0"/>
              <a:t>Diretoria </a:t>
            </a:r>
            <a:r>
              <a:rPr lang="pt-BR" sz="2400" b="1" dirty="0"/>
              <a:t>de Apoio ao Desenvolvimento do </a:t>
            </a:r>
            <a:r>
              <a:rPr lang="pt-BR" sz="2400" b="1" dirty="0" smtClean="0"/>
              <a:t>Ensino;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Diretoria </a:t>
            </a:r>
            <a:r>
              <a:rPr lang="pt-BR" sz="2400" b="1" dirty="0"/>
              <a:t>de Apoio à Formação </a:t>
            </a:r>
            <a:r>
              <a:rPr lang="pt-BR" sz="2400" b="1" dirty="0" smtClean="0"/>
              <a:t>Acadêmica;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Diretoria </a:t>
            </a:r>
            <a:r>
              <a:rPr lang="pt-BR" sz="2400" b="1" dirty="0"/>
              <a:t>de Apoio à Interiorização e Programas Especiais.</a:t>
            </a:r>
            <a:br>
              <a:rPr lang="pt-BR" sz="2400" b="1" dirty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377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1371" y="261257"/>
            <a:ext cx="7112000" cy="76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Ouvidoria e </a:t>
            </a:r>
            <a:r>
              <a:rPr lang="pt-BR" sz="2400" b="1" dirty="0"/>
              <a:t>Serviço de Informação ao cidadão (SIC</a:t>
            </a:r>
            <a:r>
              <a:rPr lang="pt-BR" sz="2400" b="1" dirty="0" smtClean="0"/>
              <a:t>)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740229" y="1567543"/>
            <a:ext cx="8273142" cy="5290457"/>
          </a:xfrm>
        </p:spPr>
        <p:txBody>
          <a:bodyPr>
            <a:normAutofit fontScale="85000" lnSpcReduction="20000"/>
          </a:bodyPr>
          <a:lstStyle/>
          <a:p>
            <a:endParaRPr lang="pt-BR" sz="2400" b="1" dirty="0" smtClean="0"/>
          </a:p>
          <a:p>
            <a:pPr algn="just"/>
            <a:r>
              <a:rPr lang="pt-BR" sz="2400" b="1" dirty="0" smtClean="0"/>
              <a:t>A Ouvidoria </a:t>
            </a:r>
            <a:r>
              <a:rPr lang="pt-BR" sz="2400" b="1" dirty="0"/>
              <a:t>tem o papel de atuar como agente fortalecedor dos direitos dos cidadãos e de mudança na cultura e na gestão administrativa, ao acolher as demandas e identificar os problemas sistêmicos, indicando os caminhos para a correção das injustiças e propondo, à gestão administrativa, novos procedimentos para resolução desses problemas</a:t>
            </a:r>
            <a:r>
              <a:rPr lang="pt-BR" sz="2400" b="1" dirty="0" smtClean="0"/>
              <a:t>.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Ao SIC compete (Lei nº 12.527/11):</a:t>
            </a:r>
          </a:p>
          <a:p>
            <a:pPr lvl="1" algn="just"/>
            <a:r>
              <a:rPr lang="pt-BR" sz="2100" dirty="0" smtClean="0"/>
              <a:t>protocolar e gerenciar pedidos de informações encaminhados à Universidade Federal do Acre, seja de forma presencial, via e-mail, telefone ou pelo E-SIC, por meio do link do Sistema de Acesso à Informação; </a:t>
            </a:r>
          </a:p>
          <a:p>
            <a:pPr lvl="1"/>
            <a:r>
              <a:rPr lang="pt-BR" sz="2100" dirty="0" smtClean="0"/>
              <a:t>orientar os usuários quanto à tramitação de processos;</a:t>
            </a:r>
          </a:p>
          <a:p>
            <a:pPr lvl="1"/>
            <a:r>
              <a:rPr lang="pt-BR" sz="2100" dirty="0" smtClean="0"/>
              <a:t>atender e orientar o público quanto ao acesso à informação.</a:t>
            </a:r>
            <a:r>
              <a:rPr lang="pt-BR" sz="1900" dirty="0" smtClean="0"/>
              <a:t/>
            </a:r>
            <a:br>
              <a:rPr lang="pt-BR" sz="1900" dirty="0" smtClean="0"/>
            </a:br>
            <a:r>
              <a:rPr lang="pt-BR" sz="1900" dirty="0" smtClean="0"/>
              <a:t/>
            </a:r>
            <a:br>
              <a:rPr lang="pt-BR" sz="1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180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30"/>
          <p:cNvSpPr/>
          <p:nvPr/>
        </p:nvSpPr>
        <p:spPr>
          <a:xfrm>
            <a:off x="1712685" y="224964"/>
            <a:ext cx="5588000" cy="41365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smtClean="0"/>
              <a:t>Recursos Administrativos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3595686" y="1092000"/>
            <a:ext cx="1821998" cy="315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Consu</a:t>
            </a:r>
            <a:endParaRPr lang="pt-BR" b="1" dirty="0"/>
          </a:p>
        </p:txBody>
      </p:sp>
      <p:sp>
        <p:nvSpPr>
          <p:cNvPr id="33" name="Retângulo 32"/>
          <p:cNvSpPr/>
          <p:nvPr/>
        </p:nvSpPr>
        <p:spPr>
          <a:xfrm>
            <a:off x="6817858" y="2317400"/>
            <a:ext cx="1434191" cy="42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Consad</a:t>
            </a:r>
            <a:endParaRPr lang="pt-BR" b="1" dirty="0"/>
          </a:p>
        </p:txBody>
      </p:sp>
      <p:sp>
        <p:nvSpPr>
          <p:cNvPr id="34" name="Retângulo 33"/>
          <p:cNvSpPr/>
          <p:nvPr/>
        </p:nvSpPr>
        <p:spPr>
          <a:xfrm>
            <a:off x="7475764" y="1458682"/>
            <a:ext cx="1434191" cy="519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CEE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016132" y="3399000"/>
            <a:ext cx="1480908" cy="655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Assembleia de Centro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3160516" y="3399001"/>
            <a:ext cx="1471832" cy="655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Colegiado de Curso</a:t>
            </a:r>
          </a:p>
        </p:txBody>
      </p:sp>
      <p:cxnSp>
        <p:nvCxnSpPr>
          <p:cNvPr id="41" name="Conector angulado 40"/>
          <p:cNvCxnSpPr>
            <a:stCxn id="34" idx="0"/>
            <a:endCxn id="32" idx="3"/>
          </p:cNvCxnSpPr>
          <p:nvPr/>
        </p:nvCxnSpPr>
        <p:spPr>
          <a:xfrm rot="16200000" flipV="1">
            <a:off x="6700853" y="-33325"/>
            <a:ext cx="208839" cy="27751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315861" y="3560651"/>
            <a:ext cx="1114877" cy="560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Prograd</a:t>
            </a:r>
            <a:endParaRPr lang="pt-BR" b="1" dirty="0"/>
          </a:p>
        </p:txBody>
      </p:sp>
      <p:sp>
        <p:nvSpPr>
          <p:cNvPr id="48" name="Retângulo 47"/>
          <p:cNvSpPr/>
          <p:nvPr/>
        </p:nvSpPr>
        <p:spPr>
          <a:xfrm>
            <a:off x="1949444" y="5744173"/>
            <a:ext cx="960671" cy="58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Propeg</a:t>
            </a:r>
            <a:endParaRPr lang="pt-BR" b="1" dirty="0"/>
          </a:p>
        </p:txBody>
      </p:sp>
      <p:sp>
        <p:nvSpPr>
          <p:cNvPr id="49" name="Retângulo 48"/>
          <p:cNvSpPr/>
          <p:nvPr/>
        </p:nvSpPr>
        <p:spPr>
          <a:xfrm>
            <a:off x="1957772" y="4737087"/>
            <a:ext cx="960671" cy="587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/>
              <a:t>Proex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404724" y="4732546"/>
            <a:ext cx="960671" cy="735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Proaes</a:t>
            </a:r>
            <a:endParaRPr lang="pt-BR" b="1" dirty="0"/>
          </a:p>
        </p:txBody>
      </p:sp>
      <p:sp>
        <p:nvSpPr>
          <p:cNvPr id="51" name="Retângulo 50"/>
          <p:cNvSpPr/>
          <p:nvPr/>
        </p:nvSpPr>
        <p:spPr>
          <a:xfrm>
            <a:off x="7017420" y="5847154"/>
            <a:ext cx="1035065" cy="605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Proplan</a:t>
            </a:r>
            <a:endParaRPr lang="pt-BR" b="1" dirty="0"/>
          </a:p>
        </p:txBody>
      </p:sp>
      <p:sp>
        <p:nvSpPr>
          <p:cNvPr id="52" name="Retângulo 51"/>
          <p:cNvSpPr/>
          <p:nvPr/>
        </p:nvSpPr>
        <p:spPr>
          <a:xfrm>
            <a:off x="7947937" y="4857050"/>
            <a:ext cx="960671" cy="552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Prad</a:t>
            </a:r>
            <a:endParaRPr lang="pt-BR" b="1" dirty="0"/>
          </a:p>
        </p:txBody>
      </p:sp>
      <p:sp>
        <p:nvSpPr>
          <p:cNvPr id="53" name="Retângulo 52"/>
          <p:cNvSpPr/>
          <p:nvPr/>
        </p:nvSpPr>
        <p:spPr>
          <a:xfrm>
            <a:off x="7956099" y="3886396"/>
            <a:ext cx="960671" cy="568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/>
              <a:t>Prad</a:t>
            </a:r>
            <a:endParaRPr lang="pt-BR" b="1" dirty="0"/>
          </a:p>
        </p:txBody>
      </p:sp>
      <p:sp>
        <p:nvSpPr>
          <p:cNvPr id="63" name="Retângulo 62"/>
          <p:cNvSpPr/>
          <p:nvPr/>
        </p:nvSpPr>
        <p:spPr>
          <a:xfrm>
            <a:off x="953272" y="2002468"/>
            <a:ext cx="1434191" cy="434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err="1" smtClean="0"/>
              <a:t>Cepex</a:t>
            </a:r>
            <a:endParaRPr lang="pt-BR" b="1" dirty="0"/>
          </a:p>
        </p:txBody>
      </p:sp>
      <p:cxnSp>
        <p:nvCxnSpPr>
          <p:cNvPr id="89" name="Conector angulado 88"/>
          <p:cNvCxnSpPr>
            <a:stCxn id="53" idx="1"/>
            <a:endCxn id="33" idx="2"/>
          </p:cNvCxnSpPr>
          <p:nvPr/>
        </p:nvCxnSpPr>
        <p:spPr>
          <a:xfrm rot="10800000">
            <a:off x="7534955" y="2745801"/>
            <a:ext cx="421145" cy="1425029"/>
          </a:xfrm>
          <a:prstGeom prst="bentConnector2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angulado 92"/>
          <p:cNvCxnSpPr>
            <a:stCxn id="52" idx="1"/>
            <a:endCxn id="33" idx="2"/>
          </p:cNvCxnSpPr>
          <p:nvPr/>
        </p:nvCxnSpPr>
        <p:spPr>
          <a:xfrm rot="10800000">
            <a:off x="7534955" y="2745801"/>
            <a:ext cx="412983" cy="2387483"/>
          </a:xfrm>
          <a:prstGeom prst="bentConnector2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do 94"/>
          <p:cNvCxnSpPr>
            <a:stCxn id="51" idx="0"/>
            <a:endCxn id="33" idx="2"/>
          </p:cNvCxnSpPr>
          <p:nvPr/>
        </p:nvCxnSpPr>
        <p:spPr>
          <a:xfrm rot="5400000" flipH="1" flipV="1">
            <a:off x="5984276" y="4296477"/>
            <a:ext cx="3101354" cy="1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tângulo 96"/>
          <p:cNvSpPr/>
          <p:nvPr/>
        </p:nvSpPr>
        <p:spPr>
          <a:xfrm>
            <a:off x="4231902" y="4677963"/>
            <a:ext cx="1155479" cy="587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 smtClean="0"/>
              <a:t>Reitoria</a:t>
            </a:r>
            <a:endParaRPr lang="pt-BR" b="1" dirty="0"/>
          </a:p>
        </p:txBody>
      </p:sp>
      <p:cxnSp>
        <p:nvCxnSpPr>
          <p:cNvPr id="106" name="Conector angulado 105"/>
          <p:cNvCxnSpPr>
            <a:stCxn id="47" idx="0"/>
            <a:endCxn id="63" idx="2"/>
          </p:cNvCxnSpPr>
          <p:nvPr/>
        </p:nvCxnSpPr>
        <p:spPr>
          <a:xfrm rot="5400000" flipH="1" flipV="1">
            <a:off x="710015" y="2600298"/>
            <a:ext cx="1123639" cy="797068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angulado 107"/>
          <p:cNvCxnSpPr>
            <a:stCxn id="50" idx="0"/>
            <a:endCxn id="63" idx="2"/>
          </p:cNvCxnSpPr>
          <p:nvPr/>
        </p:nvCxnSpPr>
        <p:spPr>
          <a:xfrm rot="5400000" flipH="1" flipV="1">
            <a:off x="129947" y="3192125"/>
            <a:ext cx="2295534" cy="785308"/>
          </a:xfrm>
          <a:prstGeom prst="bentConnector3">
            <a:avLst>
              <a:gd name="adj1" fmla="val 16252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angulado 110"/>
          <p:cNvCxnSpPr>
            <a:stCxn id="49" idx="0"/>
            <a:endCxn id="63" idx="2"/>
          </p:cNvCxnSpPr>
          <p:nvPr/>
        </p:nvCxnSpPr>
        <p:spPr>
          <a:xfrm rot="16200000" flipV="1">
            <a:off x="904201" y="3203180"/>
            <a:ext cx="2300075" cy="767740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angulado 112"/>
          <p:cNvCxnSpPr>
            <a:stCxn id="48" idx="1"/>
            <a:endCxn id="63" idx="2"/>
          </p:cNvCxnSpPr>
          <p:nvPr/>
        </p:nvCxnSpPr>
        <p:spPr>
          <a:xfrm rot="10800000">
            <a:off x="1670368" y="2437013"/>
            <a:ext cx="279076" cy="3601075"/>
          </a:xfrm>
          <a:prstGeom prst="bent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angulado 116"/>
          <p:cNvCxnSpPr>
            <a:stCxn id="36" idx="0"/>
            <a:endCxn id="63" idx="2"/>
          </p:cNvCxnSpPr>
          <p:nvPr/>
        </p:nvCxnSpPr>
        <p:spPr>
          <a:xfrm rot="16200000" flipV="1">
            <a:off x="2302406" y="1804975"/>
            <a:ext cx="961989" cy="2226064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angulado 122"/>
          <p:cNvCxnSpPr>
            <a:stCxn id="35" idx="0"/>
            <a:endCxn id="63" idx="3"/>
          </p:cNvCxnSpPr>
          <p:nvPr/>
        </p:nvCxnSpPr>
        <p:spPr>
          <a:xfrm rot="16200000" flipV="1">
            <a:off x="3482395" y="1124808"/>
            <a:ext cx="1179260" cy="3369123"/>
          </a:xfrm>
          <a:prstGeom prst="bent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angulado 136"/>
          <p:cNvCxnSpPr>
            <a:stCxn id="63" idx="0"/>
            <a:endCxn id="32" idx="1"/>
          </p:cNvCxnSpPr>
          <p:nvPr/>
        </p:nvCxnSpPr>
        <p:spPr>
          <a:xfrm rot="5400000" flipH="1" flipV="1">
            <a:off x="2256715" y="663497"/>
            <a:ext cx="752625" cy="19253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angulado 138"/>
          <p:cNvCxnSpPr>
            <a:stCxn id="35" idx="3"/>
            <a:endCxn id="33" idx="1"/>
          </p:cNvCxnSpPr>
          <p:nvPr/>
        </p:nvCxnSpPr>
        <p:spPr>
          <a:xfrm flipV="1">
            <a:off x="6497040" y="2531600"/>
            <a:ext cx="320818" cy="1195336"/>
          </a:xfrm>
          <a:prstGeom prst="bent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angulado 142"/>
          <p:cNvCxnSpPr>
            <a:stCxn id="97" idx="0"/>
            <a:endCxn id="63" idx="3"/>
          </p:cNvCxnSpPr>
          <p:nvPr/>
        </p:nvCxnSpPr>
        <p:spPr>
          <a:xfrm rot="16200000" flipV="1">
            <a:off x="2369442" y="2237762"/>
            <a:ext cx="2458223" cy="2422179"/>
          </a:xfrm>
          <a:prstGeom prst="bentConnector2">
            <a:avLst/>
          </a:prstGeom>
          <a:ln w="127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angulado 144"/>
          <p:cNvCxnSpPr>
            <a:stCxn id="97" idx="3"/>
            <a:endCxn id="33" idx="2"/>
          </p:cNvCxnSpPr>
          <p:nvPr/>
        </p:nvCxnSpPr>
        <p:spPr>
          <a:xfrm flipV="1">
            <a:off x="5387381" y="2745800"/>
            <a:ext cx="2147573" cy="2226078"/>
          </a:xfrm>
          <a:prstGeom prst="bent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angulado 148"/>
          <p:cNvCxnSpPr>
            <a:stCxn id="33" idx="0"/>
            <a:endCxn id="32" idx="2"/>
          </p:cNvCxnSpPr>
          <p:nvPr/>
        </p:nvCxnSpPr>
        <p:spPr>
          <a:xfrm rot="16200000" flipV="1">
            <a:off x="5565963" y="348408"/>
            <a:ext cx="909714" cy="3028269"/>
          </a:xfrm>
          <a:prstGeom prst="bentConnector3">
            <a:avLst>
              <a:gd name="adj1" fmla="val 234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03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109899" cy="683990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 smtClean="0"/>
              <a:t>Regime didático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2101" y="1308100"/>
            <a:ext cx="6972300" cy="4603122"/>
          </a:xfrm>
        </p:spPr>
        <p:txBody>
          <a:bodyPr/>
          <a:lstStyle/>
          <a:p>
            <a:r>
              <a:rPr lang="pt-BR" sz="2000" b="1" dirty="0" smtClean="0"/>
              <a:t>Ensino</a:t>
            </a:r>
          </a:p>
          <a:p>
            <a:pPr lvl="1"/>
            <a:r>
              <a:rPr lang="pt-BR" sz="1800" dirty="0" smtClean="0"/>
              <a:t>Cursos de graduação;</a:t>
            </a:r>
          </a:p>
          <a:p>
            <a:pPr lvl="1"/>
            <a:r>
              <a:rPr lang="pt-BR" sz="1800" dirty="0" smtClean="0"/>
              <a:t>Cursos sequenciais por campo de saber;</a:t>
            </a:r>
          </a:p>
          <a:p>
            <a:pPr lvl="1"/>
            <a:r>
              <a:rPr lang="pt-BR" sz="1800" dirty="0" smtClean="0"/>
              <a:t>Cursos de pós-graduação stricto sensu e lato sensu;</a:t>
            </a:r>
          </a:p>
          <a:p>
            <a:pPr lvl="1"/>
            <a:r>
              <a:rPr lang="pt-BR" sz="1800" dirty="0" smtClean="0"/>
              <a:t>Cursos de extensão.</a:t>
            </a:r>
          </a:p>
          <a:p>
            <a:r>
              <a:rPr lang="pt-BR" sz="2000" b="1" dirty="0" smtClean="0"/>
              <a:t>Modalidades</a:t>
            </a:r>
          </a:p>
          <a:p>
            <a:pPr lvl="1"/>
            <a:r>
              <a:rPr lang="pt-BR" sz="1800" dirty="0" smtClean="0"/>
              <a:t>Presencial;</a:t>
            </a:r>
          </a:p>
          <a:p>
            <a:pPr lvl="1"/>
            <a:r>
              <a:rPr lang="pt-BR" sz="1800" dirty="0" smtClean="0"/>
              <a:t>À distância;</a:t>
            </a:r>
          </a:p>
          <a:p>
            <a:pPr lvl="1"/>
            <a:r>
              <a:rPr lang="pt-BR" sz="1800" dirty="0" smtClean="0"/>
              <a:t>Semipresencial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24264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371</TotalTime>
  <Words>1130</Words>
  <Application>Microsoft Office PowerPoint</Application>
  <PresentationFormat>Apresentação na tela (4:3)</PresentationFormat>
  <Paragraphs>180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Cacho</vt:lpstr>
      <vt:lpstr>Universidade Federal do Acre Pró-Reitoria de Graduação Escola de Formação à Docência no Ensino Superior </vt:lpstr>
      <vt:lpstr>Slide 2</vt:lpstr>
      <vt:lpstr>Slide 3</vt:lpstr>
      <vt:lpstr>Slide 4</vt:lpstr>
      <vt:lpstr>Slide 5</vt:lpstr>
      <vt:lpstr>Slide 6</vt:lpstr>
      <vt:lpstr>Slide 7</vt:lpstr>
      <vt:lpstr>Slide 8</vt:lpstr>
      <vt:lpstr>Regime didático </vt:lpstr>
      <vt:lpstr>Cursos de Graduação </vt:lpstr>
      <vt:lpstr>Cursos de Graduação Funcionamento </vt:lpstr>
      <vt:lpstr>Cursos de Graduação Núcleo Docente Estruturante  </vt:lpstr>
      <vt:lpstr>Cursos de Graduação Núcleos Docentes Estruturantes Composição   </vt:lpstr>
      <vt:lpstr>Cursos de Graduação Admissão </vt:lpstr>
      <vt:lpstr>Cursos de Graduação Admissão </vt:lpstr>
      <vt:lpstr>Cursos de Graduação </vt:lpstr>
      <vt:lpstr>Corpo Discente Regime Disciplinar</vt:lpstr>
      <vt:lpstr>Corpo Discente Regime Disciplinar</vt:lpstr>
      <vt:lpstr>Corpo Discente Regime Disciplinar</vt:lpstr>
      <vt:lpstr>Corpo Discente Regime Disciplinar</vt:lpstr>
      <vt:lpstr>Corpo Docente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do Acre Pró-Reitoria de Graduação Escola de Formação à Docência no Ensino Superior</dc:title>
  <dc:creator>Universidade Federal do Acre Pró-Reitoria de Graduação</dc:creator>
  <cp:lastModifiedBy>UniversidadeFederald</cp:lastModifiedBy>
  <cp:revision>38</cp:revision>
  <dcterms:created xsi:type="dcterms:W3CDTF">2015-09-28T19:21:03Z</dcterms:created>
  <dcterms:modified xsi:type="dcterms:W3CDTF">2015-09-29T13:09:26Z</dcterms:modified>
</cp:coreProperties>
</file>