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86" r:id="rId3"/>
    <p:sldId id="261" r:id="rId4"/>
    <p:sldId id="258" r:id="rId5"/>
    <p:sldId id="259" r:id="rId6"/>
    <p:sldId id="263" r:id="rId7"/>
    <p:sldId id="262" r:id="rId8"/>
    <p:sldId id="264" r:id="rId9"/>
    <p:sldId id="288" r:id="rId10"/>
    <p:sldId id="291" r:id="rId11"/>
    <p:sldId id="292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82" r:id="rId24"/>
    <p:sldId id="283" r:id="rId25"/>
    <p:sldId id="278" r:id="rId26"/>
    <p:sldId id="287" r:id="rId27"/>
    <p:sldId id="279" r:id="rId28"/>
    <p:sldId id="281" r:id="rId29"/>
    <p:sldId id="290" r:id="rId30"/>
    <p:sldId id="285" r:id="rId31"/>
  </p:sldIdLst>
  <p:sldSz cx="9144000" cy="6858000" type="screen4x3"/>
  <p:notesSz cx="6858000" cy="9144000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Rounded MT Bold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Rounded MT Bold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Rounded MT Bold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Rounded MT Bold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Rounded MT Bold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 Rounded MT Bold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 Rounded MT Bold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 Rounded MT Bold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 Rounded MT Bold" pitchFamily="34" charset="0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4lfUJW877t3bkUCYur+Rkw==" hashData="2zV+flUGLwefRZICm1V60AGs9VE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EFB"/>
    <a:srgbClr val="DA3400"/>
    <a:srgbClr val="F23A00"/>
    <a:srgbClr val="FF4105"/>
    <a:srgbClr val="E23600"/>
    <a:srgbClr val="CC3300"/>
    <a:srgbClr val="FFFE0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02" y="-210"/>
      </p:cViewPr>
      <p:guideLst>
        <p:guide orient="horz" pos="1525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track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4763" y="1700213"/>
            <a:ext cx="9159876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1773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1773238"/>
            <a:ext cx="9159875" cy="5084762"/>
          </a:xfrm>
          <a:prstGeom prst="rect">
            <a:avLst/>
          </a:prstGeom>
          <a:solidFill>
            <a:srgbClr val="000000">
              <a:alpha val="5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33" name="Rectangle 9" descr="Imagem1"/>
          <p:cNvSpPr>
            <a:spLocks noChangeArrowheads="1"/>
          </p:cNvSpPr>
          <p:nvPr userDrawn="1"/>
        </p:nvSpPr>
        <p:spPr bwMode="auto">
          <a:xfrm>
            <a:off x="73025" y="708025"/>
            <a:ext cx="6227763" cy="14446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1030" name="Picture 10"/>
          <p:cNvPicPr>
            <a:picLocks noChangeAspect="1" noChangeArrowheads="1"/>
          </p:cNvPicPr>
          <p:nvPr userDrawn="1"/>
        </p:nvPicPr>
        <p:blipFill>
          <a:blip r:embed="rId15" cstate="print"/>
          <a:srcRect r="51920"/>
          <a:stretch>
            <a:fillRect/>
          </a:stretch>
        </p:blipFill>
        <p:spPr bwMode="auto">
          <a:xfrm>
            <a:off x="6156325" y="1196975"/>
            <a:ext cx="3000375" cy="1571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" name="WordArt 11"/>
          <p:cNvSpPr>
            <a:spLocks noChangeArrowheads="1" noChangeShapeType="1" noTextEdit="1"/>
          </p:cNvSpPr>
          <p:nvPr userDrawn="1"/>
        </p:nvSpPr>
        <p:spPr bwMode="auto">
          <a:xfrm>
            <a:off x="6588125" y="765175"/>
            <a:ext cx="2376488" cy="409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00"/>
                    </a:gs>
                    <a:gs pos="100000">
                      <a:srgbClr val="CC6600"/>
                    </a:gs>
                  </a:gsLst>
                  <a:lin ang="2700000" scaled="1"/>
                </a:gradFill>
                <a:latin typeface="BrodyD"/>
              </a:rPr>
              <a:t>Atomística</a:t>
            </a:r>
          </a:p>
        </p:txBody>
      </p:sp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-52388" y="6621463"/>
            <a:ext cx="1933576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1400" b="1">
                <a:solidFill>
                  <a:srgbClr val="737000"/>
                </a:solidFill>
              </a:rPr>
              <a:t>MORAIS, A. P., 2006</a:t>
            </a:r>
          </a:p>
        </p:txBody>
      </p:sp>
      <p:sp>
        <p:nvSpPr>
          <p:cNvPr id="1040" name="Line 16"/>
          <p:cNvSpPr>
            <a:spLocks noChangeShapeType="1"/>
          </p:cNvSpPr>
          <p:nvPr userDrawn="1"/>
        </p:nvSpPr>
        <p:spPr bwMode="auto">
          <a:xfrm>
            <a:off x="0" y="6597650"/>
            <a:ext cx="1835150" cy="0"/>
          </a:xfrm>
          <a:prstGeom prst="line">
            <a:avLst/>
          </a:prstGeom>
          <a:noFill/>
          <a:ln w="9525">
            <a:solidFill>
              <a:srgbClr val="737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-24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 sz="1000">
              <a:latin typeface="Arial" charset="0"/>
            </a:endParaRPr>
          </a:p>
        </p:txBody>
      </p:sp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6985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00"/>
                    </a:gs>
                    <a:gs pos="100000">
                      <a:srgbClr val="CC6600"/>
                    </a:gs>
                  </a:gsLst>
                  <a:lin ang="2700000" scaled="1"/>
                </a:gradFill>
                <a:latin typeface="BrodyD"/>
              </a:rPr>
              <a:t>Universidade Federal do Acre</a:t>
            </a:r>
          </a:p>
        </p:txBody>
      </p:sp>
      <p:sp>
        <p:nvSpPr>
          <p:cNvPr id="23557" name="WordArt 5"/>
          <p:cNvSpPr>
            <a:spLocks noChangeArrowheads="1" noChangeShapeType="1" noTextEdit="1"/>
          </p:cNvSpPr>
          <p:nvPr/>
        </p:nvSpPr>
        <p:spPr bwMode="auto">
          <a:xfrm>
            <a:off x="179388" y="1052513"/>
            <a:ext cx="7416800" cy="627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00"/>
                    </a:gs>
                    <a:gs pos="100000">
                      <a:srgbClr val="CC6600"/>
                    </a:gs>
                  </a:gsLst>
                  <a:lin ang="2700000" scaled="1"/>
                </a:gradFill>
                <a:latin typeface="BrodyD"/>
              </a:rPr>
              <a:t>PET - Programa de Educação Tutorial</a:t>
            </a:r>
          </a:p>
        </p:txBody>
      </p:sp>
      <p:sp>
        <p:nvSpPr>
          <p:cNvPr id="23558" name="WordArt 6"/>
          <p:cNvSpPr>
            <a:spLocks noChangeArrowheads="1" noChangeShapeType="1" noTextEdit="1"/>
          </p:cNvSpPr>
          <p:nvPr/>
        </p:nvSpPr>
        <p:spPr bwMode="auto">
          <a:xfrm>
            <a:off x="2225675" y="2892425"/>
            <a:ext cx="4465638" cy="1184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enguiat Bk BT"/>
              </a:rPr>
              <a:t>Atomística</a:t>
            </a:r>
          </a:p>
        </p:txBody>
      </p:sp>
      <p:sp>
        <p:nvSpPr>
          <p:cNvPr id="23559" name="WordArt 7"/>
          <p:cNvSpPr>
            <a:spLocks noChangeArrowheads="1" noChangeShapeType="1" noTextEdit="1"/>
          </p:cNvSpPr>
          <p:nvPr/>
        </p:nvSpPr>
        <p:spPr bwMode="auto">
          <a:xfrm>
            <a:off x="107950" y="6237288"/>
            <a:ext cx="6121400" cy="554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00"/>
                    </a:gs>
                    <a:gs pos="100000">
                      <a:srgbClr val="CC6600"/>
                    </a:gs>
                  </a:gsLst>
                  <a:lin ang="2700000" scaled="1"/>
                </a:gradFill>
                <a:latin typeface="BrodyD"/>
              </a:rPr>
              <a:t>Petiana: </a:t>
            </a:r>
            <a:r>
              <a:rPr lang="pt-BR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00"/>
                    </a:gs>
                    <a:gs pos="100000">
                      <a:srgbClr val="CC6600"/>
                    </a:gs>
                  </a:gsLst>
                  <a:lin ang="2700000" scaled="1"/>
                </a:gradFill>
                <a:latin typeface="BrodyD"/>
              </a:rPr>
              <a:t>Aldenice</a:t>
            </a:r>
            <a:r>
              <a:rPr lang="pt-B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00"/>
                    </a:gs>
                    <a:gs pos="100000">
                      <a:srgbClr val="CC6600"/>
                    </a:gs>
                  </a:gsLst>
                  <a:lin ang="2700000" scaled="1"/>
                </a:gradFill>
                <a:latin typeface="BrodyD"/>
              </a:rPr>
              <a:t> Santos de Lima</a:t>
            </a:r>
            <a:endParaRPr lang="pt-B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CC00"/>
                  </a:gs>
                  <a:gs pos="100000">
                    <a:srgbClr val="CC6600"/>
                  </a:gs>
                </a:gsLst>
                <a:lin ang="2700000" scaled="1"/>
              </a:gradFill>
              <a:latin typeface="BrodyD"/>
            </a:endParaRPr>
          </a:p>
        </p:txBody>
      </p:sp>
      <p:sp>
        <p:nvSpPr>
          <p:cNvPr id="23560" name="WordArt 8"/>
          <p:cNvSpPr>
            <a:spLocks noChangeArrowheads="1" noChangeShapeType="1" noTextEdit="1"/>
          </p:cNvSpPr>
          <p:nvPr/>
        </p:nvSpPr>
        <p:spPr bwMode="auto">
          <a:xfrm>
            <a:off x="107950" y="5538788"/>
            <a:ext cx="4968875" cy="554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00"/>
                    </a:gs>
                    <a:gs pos="100000">
                      <a:srgbClr val="CC6600"/>
                    </a:gs>
                  </a:gsLst>
                  <a:lin ang="2700000" scaled="1"/>
                </a:gradFill>
                <a:latin typeface="BrodyD"/>
              </a:rPr>
              <a:t>Tutor: Dr. José Ribamar Silva</a:t>
            </a:r>
          </a:p>
        </p:txBody>
      </p:sp>
      <p:pic>
        <p:nvPicPr>
          <p:cNvPr id="23572" name="Picture 20" descr="atom002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2682875"/>
            <a:ext cx="2232025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3" name="Picture 21" descr="atom002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2708275"/>
            <a:ext cx="2232025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  <p:bldP spid="23557" grpId="0" animBg="1"/>
      <p:bldP spid="23558" grpId="0" animBg="1"/>
      <p:bldP spid="23559" grpId="0" animBg="1"/>
      <p:bldP spid="2356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68275" y="-26988"/>
            <a:ext cx="36210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E. Rutherford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34925" y="5068888"/>
            <a:ext cx="86407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sz="2600" b="1">
                <a:solidFill>
                  <a:srgbClr val="FFFFFF"/>
                </a:solidFill>
                <a:latin typeface="Lucida Sans Typewriter" pitchFamily="49" charset="0"/>
              </a:rPr>
              <a:t> 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Núcleo compacto, pequeno e positivo;</a:t>
            </a:r>
          </a:p>
        </p:txBody>
      </p:sp>
      <p:sp>
        <p:nvSpPr>
          <p:cNvPr id="11268" name="Oval 16"/>
          <p:cNvSpPr>
            <a:spLocks noChangeArrowheads="1"/>
          </p:cNvSpPr>
          <p:nvPr/>
        </p:nvSpPr>
        <p:spPr bwMode="auto">
          <a:xfrm>
            <a:off x="4283075" y="2157413"/>
            <a:ext cx="576263" cy="576262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69" name="Oval 17"/>
          <p:cNvSpPr>
            <a:spLocks noChangeArrowheads="1"/>
          </p:cNvSpPr>
          <p:nvPr/>
        </p:nvSpPr>
        <p:spPr bwMode="auto">
          <a:xfrm>
            <a:off x="4283075" y="2733675"/>
            <a:ext cx="576263" cy="576263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0" name="Oval 18"/>
          <p:cNvSpPr>
            <a:spLocks noChangeArrowheads="1"/>
          </p:cNvSpPr>
          <p:nvPr/>
        </p:nvSpPr>
        <p:spPr bwMode="auto">
          <a:xfrm>
            <a:off x="4283075" y="3309938"/>
            <a:ext cx="576263" cy="576262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1" name="Line 19"/>
          <p:cNvSpPr>
            <a:spLocks noChangeShapeType="1"/>
          </p:cNvSpPr>
          <p:nvPr/>
        </p:nvSpPr>
        <p:spPr bwMode="auto">
          <a:xfrm>
            <a:off x="4211638" y="2014538"/>
            <a:ext cx="0" cy="2087562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2" name="Line 20"/>
          <p:cNvSpPr>
            <a:spLocks noChangeShapeType="1"/>
          </p:cNvSpPr>
          <p:nvPr/>
        </p:nvSpPr>
        <p:spPr bwMode="auto">
          <a:xfrm>
            <a:off x="4930775" y="2014538"/>
            <a:ext cx="0" cy="2087562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3" name="Text Box 22"/>
          <p:cNvSpPr txBox="1">
            <a:spLocks noChangeArrowheads="1"/>
          </p:cNvSpPr>
          <p:nvPr/>
        </p:nvSpPr>
        <p:spPr bwMode="auto">
          <a:xfrm>
            <a:off x="4379913" y="3338513"/>
            <a:ext cx="392112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1274" name="Text Box 23"/>
          <p:cNvSpPr txBox="1">
            <a:spLocks noChangeArrowheads="1"/>
          </p:cNvSpPr>
          <p:nvPr/>
        </p:nvSpPr>
        <p:spPr bwMode="auto">
          <a:xfrm>
            <a:off x="4379913" y="2770188"/>
            <a:ext cx="392112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1275" name="Text Box 24"/>
          <p:cNvSpPr txBox="1">
            <a:spLocks noChangeArrowheads="1"/>
          </p:cNvSpPr>
          <p:nvPr/>
        </p:nvSpPr>
        <p:spPr bwMode="auto">
          <a:xfrm>
            <a:off x="4370388" y="2189163"/>
            <a:ext cx="392112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1276" name="Line 26"/>
          <p:cNvSpPr>
            <a:spLocks noChangeShapeType="1"/>
          </p:cNvSpPr>
          <p:nvPr/>
        </p:nvSpPr>
        <p:spPr bwMode="auto">
          <a:xfrm>
            <a:off x="2843213" y="3382963"/>
            <a:ext cx="2952750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7" name="Oval 29"/>
          <p:cNvSpPr>
            <a:spLocks noChangeArrowheads="1"/>
          </p:cNvSpPr>
          <p:nvPr/>
        </p:nvSpPr>
        <p:spPr bwMode="auto">
          <a:xfrm>
            <a:off x="4427538" y="2301875"/>
            <a:ext cx="271462" cy="312738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8" name="Oval 30"/>
          <p:cNvSpPr>
            <a:spLocks noChangeArrowheads="1"/>
          </p:cNvSpPr>
          <p:nvPr/>
        </p:nvSpPr>
        <p:spPr bwMode="auto">
          <a:xfrm>
            <a:off x="4443413" y="2884488"/>
            <a:ext cx="271462" cy="31273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9" name="Oval 31"/>
          <p:cNvSpPr>
            <a:spLocks noChangeArrowheads="1"/>
          </p:cNvSpPr>
          <p:nvPr/>
        </p:nvSpPr>
        <p:spPr bwMode="auto">
          <a:xfrm>
            <a:off x="4443413" y="3451225"/>
            <a:ext cx="271462" cy="312738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0" name="Line 32"/>
          <p:cNvSpPr>
            <a:spLocks noChangeShapeType="1"/>
          </p:cNvSpPr>
          <p:nvPr/>
        </p:nvSpPr>
        <p:spPr bwMode="auto">
          <a:xfrm>
            <a:off x="2843213" y="3022600"/>
            <a:ext cx="1584325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1" name="Line 34"/>
          <p:cNvSpPr>
            <a:spLocks noChangeShapeType="1"/>
          </p:cNvSpPr>
          <p:nvPr/>
        </p:nvSpPr>
        <p:spPr bwMode="auto">
          <a:xfrm flipH="1">
            <a:off x="3779838" y="3022600"/>
            <a:ext cx="647700" cy="142875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2" name="Text Box 38"/>
          <p:cNvSpPr txBox="1">
            <a:spLocks noChangeArrowheads="1"/>
          </p:cNvSpPr>
          <p:nvPr/>
        </p:nvSpPr>
        <p:spPr bwMode="auto">
          <a:xfrm>
            <a:off x="2051050" y="1412875"/>
            <a:ext cx="2401888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solidFill>
                  <a:schemeClr val="bg1"/>
                </a:solidFill>
                <a:latin typeface="Lucida Sans Typewriter" pitchFamily="49" charset="0"/>
              </a:rPr>
              <a:t>Partículas </a:t>
            </a:r>
            <a:r>
              <a:rPr lang="pt-BR" sz="2400" b="1">
                <a:solidFill>
                  <a:srgbClr val="FFFF00"/>
                </a:solidFill>
                <a:latin typeface="Lucida Sans Typewriter" pitchFamily="49" charset="0"/>
                <a:sym typeface="Symbol" pitchFamily="18" charset="2"/>
              </a:rPr>
              <a:t></a:t>
            </a:r>
          </a:p>
        </p:txBody>
      </p:sp>
      <p:sp>
        <p:nvSpPr>
          <p:cNvPr id="11283" name="Rectangle 41"/>
          <p:cNvSpPr>
            <a:spLocks noChangeArrowheads="1"/>
          </p:cNvSpPr>
          <p:nvPr/>
        </p:nvSpPr>
        <p:spPr bwMode="auto">
          <a:xfrm>
            <a:off x="2051050" y="1438275"/>
            <a:ext cx="4968875" cy="3213100"/>
          </a:xfrm>
          <a:prstGeom prst="rect">
            <a:avLst/>
          </a:prstGeom>
          <a:noFill/>
          <a:ln w="38100" algn="ctr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4" name="Text Box 44"/>
          <p:cNvSpPr txBox="1">
            <a:spLocks noChangeArrowheads="1"/>
          </p:cNvSpPr>
          <p:nvPr/>
        </p:nvSpPr>
        <p:spPr bwMode="auto">
          <a:xfrm>
            <a:off x="2420938" y="3557588"/>
            <a:ext cx="392112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1285" name="Text Box 45"/>
          <p:cNvSpPr txBox="1">
            <a:spLocks noChangeArrowheads="1"/>
          </p:cNvSpPr>
          <p:nvPr/>
        </p:nvSpPr>
        <p:spPr bwMode="auto">
          <a:xfrm>
            <a:off x="2395538" y="3125788"/>
            <a:ext cx="392112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1286" name="Text Box 46"/>
          <p:cNvSpPr txBox="1">
            <a:spLocks noChangeArrowheads="1"/>
          </p:cNvSpPr>
          <p:nvPr/>
        </p:nvSpPr>
        <p:spPr bwMode="auto">
          <a:xfrm>
            <a:off x="2379663" y="2765425"/>
            <a:ext cx="392112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1287" name="Text Box 47"/>
          <p:cNvSpPr txBox="1">
            <a:spLocks noChangeArrowheads="1"/>
          </p:cNvSpPr>
          <p:nvPr/>
        </p:nvSpPr>
        <p:spPr bwMode="auto">
          <a:xfrm>
            <a:off x="2379663" y="2406650"/>
            <a:ext cx="392112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1288" name="Text Box 48"/>
          <p:cNvSpPr txBox="1">
            <a:spLocks noChangeArrowheads="1"/>
          </p:cNvSpPr>
          <p:nvPr/>
        </p:nvSpPr>
        <p:spPr bwMode="auto">
          <a:xfrm>
            <a:off x="2420938" y="1925638"/>
            <a:ext cx="392112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+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34925" y="5789613"/>
            <a:ext cx="7200900" cy="534987"/>
            <a:chOff x="22" y="3647"/>
            <a:chExt cx="4536" cy="337"/>
          </a:xfrm>
        </p:grpSpPr>
        <p:sp>
          <p:nvSpPr>
            <p:cNvPr id="11296" name="Text Box 6"/>
            <p:cNvSpPr txBox="1">
              <a:spLocks noChangeArrowheads="1"/>
            </p:cNvSpPr>
            <p:nvPr/>
          </p:nvSpPr>
          <p:spPr bwMode="auto">
            <a:xfrm>
              <a:off x="22" y="3657"/>
              <a:ext cx="190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  <a:buFontTx/>
                <a:buBlip>
                  <a:blip r:embed="rId2"/>
                </a:buBlip>
              </a:pPr>
              <a:r>
                <a:rPr lang="pt-BR" sz="2600" b="1">
                  <a:solidFill>
                    <a:srgbClr val="FFFFFF"/>
                  </a:solidFill>
                  <a:latin typeface="Lucida Sans Typewriter" pitchFamily="49" charset="0"/>
                </a:rPr>
                <a:t> </a:t>
              </a: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Eletrosfera </a:t>
              </a:r>
            </a:p>
          </p:txBody>
        </p:sp>
        <p:sp>
          <p:nvSpPr>
            <p:cNvPr id="11297" name="Line 7"/>
            <p:cNvSpPr>
              <a:spLocks noChangeShapeType="1"/>
            </p:cNvSpPr>
            <p:nvPr/>
          </p:nvSpPr>
          <p:spPr bwMode="auto">
            <a:xfrm>
              <a:off x="1923" y="3838"/>
              <a:ext cx="26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98" name="Text Box 50"/>
            <p:cNvSpPr txBox="1">
              <a:spLocks noChangeArrowheads="1"/>
            </p:cNvSpPr>
            <p:nvPr/>
          </p:nvSpPr>
          <p:spPr bwMode="auto">
            <a:xfrm>
              <a:off x="2199" y="3647"/>
              <a:ext cx="235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espaços vazios.</a:t>
              </a:r>
            </a:p>
          </p:txBody>
        </p:sp>
      </p:grpSp>
      <p:sp>
        <p:nvSpPr>
          <p:cNvPr id="11290" name="Line 52"/>
          <p:cNvSpPr>
            <a:spLocks noChangeShapeType="1"/>
          </p:cNvSpPr>
          <p:nvPr/>
        </p:nvSpPr>
        <p:spPr bwMode="auto">
          <a:xfrm>
            <a:off x="2836863" y="2341563"/>
            <a:ext cx="1584325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1" name="Line 53"/>
          <p:cNvSpPr>
            <a:spLocks noChangeShapeType="1"/>
          </p:cNvSpPr>
          <p:nvPr/>
        </p:nvSpPr>
        <p:spPr bwMode="auto">
          <a:xfrm flipV="1">
            <a:off x="4405313" y="1900238"/>
            <a:ext cx="863600" cy="433387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2" name="Text Box 54"/>
          <p:cNvSpPr txBox="1">
            <a:spLocks noChangeArrowheads="1"/>
          </p:cNvSpPr>
          <p:nvPr/>
        </p:nvSpPr>
        <p:spPr bwMode="auto">
          <a:xfrm>
            <a:off x="2363788" y="2117725"/>
            <a:ext cx="392112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1293" name="Line 55"/>
          <p:cNvSpPr>
            <a:spLocks noChangeShapeType="1"/>
          </p:cNvSpPr>
          <p:nvPr/>
        </p:nvSpPr>
        <p:spPr bwMode="auto">
          <a:xfrm>
            <a:off x="2868613" y="3860800"/>
            <a:ext cx="2952750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4" name="Line 56"/>
          <p:cNvSpPr>
            <a:spLocks noChangeShapeType="1"/>
          </p:cNvSpPr>
          <p:nvPr/>
        </p:nvSpPr>
        <p:spPr bwMode="auto">
          <a:xfrm>
            <a:off x="2843213" y="2692400"/>
            <a:ext cx="2952750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95" name="Line 57"/>
          <p:cNvSpPr>
            <a:spLocks noChangeShapeType="1"/>
          </p:cNvSpPr>
          <p:nvPr/>
        </p:nvSpPr>
        <p:spPr bwMode="auto">
          <a:xfrm>
            <a:off x="2843213" y="2189163"/>
            <a:ext cx="2952750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68275" y="-26988"/>
            <a:ext cx="36210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E. Rutherford</a:t>
            </a:r>
          </a:p>
        </p:txBody>
      </p:sp>
      <p:sp>
        <p:nvSpPr>
          <p:cNvPr id="48190" name="Text Box 62"/>
          <p:cNvSpPr txBox="1">
            <a:spLocks noChangeArrowheads="1"/>
          </p:cNvSpPr>
          <p:nvPr/>
        </p:nvSpPr>
        <p:spPr bwMode="auto">
          <a:xfrm>
            <a:off x="34925" y="1412875"/>
            <a:ext cx="48244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sz="3200" b="1">
                <a:solidFill>
                  <a:srgbClr val="FFFFFF"/>
                </a:solidFill>
                <a:latin typeface="Lucida Sans Typewriter" pitchFamily="49" charset="0"/>
              </a:rPr>
              <a:t> 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Estrutura Atômica;</a:t>
            </a:r>
            <a:endParaRPr lang="pt-BR" sz="3200" b="1">
              <a:solidFill>
                <a:srgbClr val="FFFFFF"/>
              </a:solidFill>
              <a:latin typeface="Lucida Sans Typewriter" pitchFamily="49" charset="0"/>
            </a:endParaRPr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127000" y="2355850"/>
            <a:ext cx="8621713" cy="2960688"/>
            <a:chOff x="80" y="1484"/>
            <a:chExt cx="5431" cy="1865"/>
          </a:xfrm>
        </p:grpSpPr>
        <p:grpSp>
          <p:nvGrpSpPr>
            <p:cNvPr id="12293" name="Group 61"/>
            <p:cNvGrpSpPr>
              <a:grpSpLocks/>
            </p:cNvGrpSpPr>
            <p:nvPr/>
          </p:nvGrpSpPr>
          <p:grpSpPr bwMode="auto">
            <a:xfrm>
              <a:off x="80" y="1489"/>
              <a:ext cx="5431" cy="1860"/>
              <a:chOff x="80" y="1479"/>
              <a:chExt cx="5431" cy="1860"/>
            </a:xfrm>
          </p:grpSpPr>
          <p:grpSp>
            <p:nvGrpSpPr>
              <p:cNvPr id="12296" name="Group 38"/>
              <p:cNvGrpSpPr>
                <a:grpSpLocks/>
              </p:cNvGrpSpPr>
              <p:nvPr/>
            </p:nvGrpSpPr>
            <p:grpSpPr bwMode="auto">
              <a:xfrm>
                <a:off x="1835" y="1479"/>
                <a:ext cx="3676" cy="1860"/>
                <a:chOff x="657" y="1162"/>
                <a:chExt cx="4582" cy="1860"/>
              </a:xfrm>
            </p:grpSpPr>
            <p:sp>
              <p:nvSpPr>
                <p:cNvPr id="12318" name="Line 35"/>
                <p:cNvSpPr>
                  <a:spLocks noChangeShapeType="1"/>
                </p:cNvSpPr>
                <p:nvPr/>
              </p:nvSpPr>
              <p:spPr bwMode="auto">
                <a:xfrm>
                  <a:off x="657" y="1162"/>
                  <a:ext cx="0" cy="1860"/>
                </a:xfrm>
                <a:prstGeom prst="line">
                  <a:avLst/>
                </a:prstGeom>
                <a:noFill/>
                <a:ln w="38100">
                  <a:solidFill>
                    <a:srgbClr val="99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2319" name="Line 36"/>
                <p:cNvSpPr>
                  <a:spLocks noChangeShapeType="1"/>
                </p:cNvSpPr>
                <p:nvPr/>
              </p:nvSpPr>
              <p:spPr bwMode="auto">
                <a:xfrm>
                  <a:off x="657" y="1162"/>
                  <a:ext cx="4582" cy="0"/>
                </a:xfrm>
                <a:prstGeom prst="line">
                  <a:avLst/>
                </a:prstGeom>
                <a:noFill/>
                <a:ln w="38100">
                  <a:solidFill>
                    <a:srgbClr val="99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</p:grpSp>
          <p:sp>
            <p:nvSpPr>
              <p:cNvPr id="12297" name="Line 37"/>
              <p:cNvSpPr>
                <a:spLocks noChangeShapeType="1"/>
              </p:cNvSpPr>
              <p:nvPr/>
            </p:nvSpPr>
            <p:spPr bwMode="auto">
              <a:xfrm>
                <a:off x="295" y="1978"/>
                <a:ext cx="5216" cy="0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298" name="Line 39"/>
              <p:cNvSpPr>
                <a:spLocks noChangeShapeType="1"/>
              </p:cNvSpPr>
              <p:nvPr/>
            </p:nvSpPr>
            <p:spPr bwMode="auto">
              <a:xfrm>
                <a:off x="295" y="2658"/>
                <a:ext cx="5216" cy="0"/>
              </a:xfrm>
              <a:prstGeom prst="line">
                <a:avLst/>
              </a:prstGeom>
              <a:noFill/>
              <a:ln w="38100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299" name="Line 40"/>
              <p:cNvSpPr>
                <a:spLocks noChangeShapeType="1"/>
              </p:cNvSpPr>
              <p:nvPr/>
            </p:nvSpPr>
            <p:spPr bwMode="auto">
              <a:xfrm>
                <a:off x="295" y="3339"/>
                <a:ext cx="5216" cy="0"/>
              </a:xfrm>
              <a:prstGeom prst="line">
                <a:avLst/>
              </a:prstGeom>
              <a:noFill/>
              <a:ln w="38100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00" name="Text Box 41"/>
              <p:cNvSpPr txBox="1">
                <a:spLocks noChangeArrowheads="1"/>
              </p:cNvSpPr>
              <p:nvPr/>
            </p:nvSpPr>
            <p:spPr bwMode="auto">
              <a:xfrm>
                <a:off x="533" y="2166"/>
                <a:ext cx="866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rgbClr val="FFFF00"/>
                    </a:solidFill>
                    <a:latin typeface="Lucida Sans Typewriter" pitchFamily="49" charset="0"/>
                  </a:rPr>
                  <a:t>NÚCLEO</a:t>
                </a:r>
              </a:p>
            </p:txBody>
          </p:sp>
          <p:sp>
            <p:nvSpPr>
              <p:cNvPr id="12301" name="Text Box 42"/>
              <p:cNvSpPr txBox="1">
                <a:spLocks noChangeArrowheads="1"/>
              </p:cNvSpPr>
              <p:nvPr/>
            </p:nvSpPr>
            <p:spPr bwMode="auto">
              <a:xfrm>
                <a:off x="80" y="2830"/>
                <a:ext cx="1968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2600" b="1">
                    <a:solidFill>
                      <a:srgbClr val="FFFF00"/>
                    </a:solidFill>
                    <a:latin typeface="Lucida Sans Typewriter" pitchFamily="49" charset="0"/>
                  </a:rPr>
                  <a:t>ELETROSFERA</a:t>
                </a:r>
              </a:p>
            </p:txBody>
          </p:sp>
          <p:sp>
            <p:nvSpPr>
              <p:cNvPr id="12302" name="Line 43"/>
              <p:cNvSpPr>
                <a:spLocks noChangeShapeType="1"/>
              </p:cNvSpPr>
              <p:nvPr/>
            </p:nvSpPr>
            <p:spPr bwMode="auto">
              <a:xfrm>
                <a:off x="295" y="1978"/>
                <a:ext cx="0" cy="1361"/>
              </a:xfrm>
              <a:prstGeom prst="line">
                <a:avLst/>
              </a:prstGeom>
              <a:noFill/>
              <a:ln w="38100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03" name="Text Box 44"/>
              <p:cNvSpPr txBox="1">
                <a:spLocks noChangeArrowheads="1"/>
              </p:cNvSpPr>
              <p:nvPr/>
            </p:nvSpPr>
            <p:spPr bwMode="auto">
              <a:xfrm>
                <a:off x="1836" y="1586"/>
                <a:ext cx="1366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rgbClr val="FFFF00"/>
                    </a:solidFill>
                    <a:latin typeface="Lucida Sans Typewriter" pitchFamily="49" charset="0"/>
                  </a:rPr>
                  <a:t>PARTÍCULAS</a:t>
                </a:r>
              </a:p>
            </p:txBody>
          </p:sp>
          <p:sp>
            <p:nvSpPr>
              <p:cNvPr id="12304" name="Line 45"/>
              <p:cNvSpPr>
                <a:spLocks noChangeShapeType="1"/>
              </p:cNvSpPr>
              <p:nvPr/>
            </p:nvSpPr>
            <p:spPr bwMode="auto">
              <a:xfrm>
                <a:off x="3198" y="1479"/>
                <a:ext cx="0" cy="1860"/>
              </a:xfrm>
              <a:prstGeom prst="line">
                <a:avLst/>
              </a:prstGeom>
              <a:noFill/>
              <a:ln w="38100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05" name="Text Box 46"/>
              <p:cNvSpPr txBox="1">
                <a:spLocks noChangeArrowheads="1"/>
              </p:cNvSpPr>
              <p:nvPr/>
            </p:nvSpPr>
            <p:spPr bwMode="auto">
              <a:xfrm>
                <a:off x="2022" y="2033"/>
                <a:ext cx="991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chemeClr val="bg1"/>
                    </a:solidFill>
                    <a:latin typeface="Lucida Sans Typewriter" pitchFamily="49" charset="0"/>
                  </a:rPr>
                  <a:t>PRÓTONS</a:t>
                </a:r>
              </a:p>
            </p:txBody>
          </p:sp>
          <p:sp>
            <p:nvSpPr>
              <p:cNvPr id="12306" name="Text Box 47"/>
              <p:cNvSpPr txBox="1">
                <a:spLocks noChangeArrowheads="1"/>
              </p:cNvSpPr>
              <p:nvPr/>
            </p:nvSpPr>
            <p:spPr bwMode="auto">
              <a:xfrm>
                <a:off x="1956" y="2350"/>
                <a:ext cx="1116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chemeClr val="bg1"/>
                    </a:solidFill>
                    <a:latin typeface="Lucida Sans Typewriter" pitchFamily="49" charset="0"/>
                  </a:rPr>
                  <a:t>NÊUTRONS</a:t>
                </a:r>
              </a:p>
            </p:txBody>
          </p:sp>
          <p:sp>
            <p:nvSpPr>
              <p:cNvPr id="12307" name="Text Box 48"/>
              <p:cNvSpPr txBox="1">
                <a:spLocks noChangeArrowheads="1"/>
              </p:cNvSpPr>
              <p:nvPr/>
            </p:nvSpPr>
            <p:spPr bwMode="auto">
              <a:xfrm>
                <a:off x="1946" y="2849"/>
                <a:ext cx="1116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chemeClr val="bg1"/>
                    </a:solidFill>
                    <a:latin typeface="Lucida Sans Typewriter" pitchFamily="49" charset="0"/>
                  </a:rPr>
                  <a:t>ELÉTRONS</a:t>
                </a:r>
              </a:p>
            </p:txBody>
          </p:sp>
          <p:sp>
            <p:nvSpPr>
              <p:cNvPr id="12308" name="Text Box 49"/>
              <p:cNvSpPr txBox="1">
                <a:spLocks noChangeArrowheads="1"/>
              </p:cNvSpPr>
              <p:nvPr/>
            </p:nvSpPr>
            <p:spPr bwMode="auto">
              <a:xfrm>
                <a:off x="3228" y="1585"/>
                <a:ext cx="741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rgbClr val="FFFF00"/>
                    </a:solidFill>
                    <a:latin typeface="Lucida Sans Typewriter" pitchFamily="49" charset="0"/>
                  </a:rPr>
                  <a:t>CARGA</a:t>
                </a:r>
              </a:p>
            </p:txBody>
          </p:sp>
          <p:sp>
            <p:nvSpPr>
              <p:cNvPr id="12309" name="Text Box 50"/>
              <p:cNvSpPr txBox="1">
                <a:spLocks noChangeArrowheads="1"/>
              </p:cNvSpPr>
              <p:nvPr/>
            </p:nvSpPr>
            <p:spPr bwMode="auto">
              <a:xfrm>
                <a:off x="3366" y="2024"/>
                <a:ext cx="366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chemeClr val="bg1"/>
                    </a:solidFill>
                    <a:latin typeface="Lucida Sans Typewriter" pitchFamily="49" charset="0"/>
                  </a:rPr>
                  <a:t>+1</a:t>
                </a:r>
              </a:p>
            </p:txBody>
          </p:sp>
          <p:sp>
            <p:nvSpPr>
              <p:cNvPr id="12310" name="Text Box 51"/>
              <p:cNvSpPr txBox="1">
                <a:spLocks noChangeArrowheads="1"/>
              </p:cNvSpPr>
              <p:nvPr/>
            </p:nvSpPr>
            <p:spPr bwMode="auto">
              <a:xfrm>
                <a:off x="3487" y="2350"/>
                <a:ext cx="241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chemeClr val="bg1"/>
                    </a:solidFill>
                    <a:latin typeface="Lucida Sans Typewriter" pitchFamily="49" charset="0"/>
                  </a:rPr>
                  <a:t>0</a:t>
                </a:r>
              </a:p>
            </p:txBody>
          </p:sp>
          <p:sp>
            <p:nvSpPr>
              <p:cNvPr id="12311" name="Text Box 52"/>
              <p:cNvSpPr txBox="1">
                <a:spLocks noChangeArrowheads="1"/>
              </p:cNvSpPr>
              <p:nvPr/>
            </p:nvSpPr>
            <p:spPr bwMode="auto">
              <a:xfrm>
                <a:off x="3334" y="2849"/>
                <a:ext cx="366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chemeClr val="bg1"/>
                    </a:solidFill>
                    <a:latin typeface="Lucida Sans Typewriter" pitchFamily="49" charset="0"/>
                  </a:rPr>
                  <a:t>-1</a:t>
                </a:r>
              </a:p>
            </p:txBody>
          </p:sp>
          <p:sp>
            <p:nvSpPr>
              <p:cNvPr id="12312" name="Line 53"/>
              <p:cNvSpPr>
                <a:spLocks noChangeShapeType="1"/>
              </p:cNvSpPr>
              <p:nvPr/>
            </p:nvSpPr>
            <p:spPr bwMode="auto">
              <a:xfrm>
                <a:off x="4014" y="1479"/>
                <a:ext cx="0" cy="1860"/>
              </a:xfrm>
              <a:prstGeom prst="line">
                <a:avLst/>
              </a:prstGeom>
              <a:noFill/>
              <a:ln w="38100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313" name="Text Box 54"/>
              <p:cNvSpPr txBox="1">
                <a:spLocks noChangeArrowheads="1"/>
              </p:cNvSpPr>
              <p:nvPr/>
            </p:nvSpPr>
            <p:spPr bwMode="auto">
              <a:xfrm>
                <a:off x="4407" y="1589"/>
                <a:ext cx="741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rgbClr val="FFFF00"/>
                    </a:solidFill>
                    <a:latin typeface="Lucida Sans Typewriter" pitchFamily="49" charset="0"/>
                  </a:rPr>
                  <a:t>MASSA</a:t>
                </a:r>
              </a:p>
            </p:txBody>
          </p:sp>
          <p:sp>
            <p:nvSpPr>
              <p:cNvPr id="12314" name="Text Box 55"/>
              <p:cNvSpPr txBox="1">
                <a:spLocks noChangeArrowheads="1"/>
              </p:cNvSpPr>
              <p:nvPr/>
            </p:nvSpPr>
            <p:spPr bwMode="auto">
              <a:xfrm>
                <a:off x="4680" y="2033"/>
                <a:ext cx="241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chemeClr val="bg1"/>
                    </a:solidFill>
                    <a:latin typeface="Lucida Sans Typewriter" pitchFamily="49" charset="0"/>
                  </a:rPr>
                  <a:t>1</a:t>
                </a:r>
              </a:p>
            </p:txBody>
          </p:sp>
          <p:sp>
            <p:nvSpPr>
              <p:cNvPr id="12315" name="Text Box 56"/>
              <p:cNvSpPr txBox="1">
                <a:spLocks noChangeArrowheads="1"/>
              </p:cNvSpPr>
              <p:nvPr/>
            </p:nvSpPr>
            <p:spPr bwMode="auto">
              <a:xfrm>
                <a:off x="4680" y="2350"/>
                <a:ext cx="241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2600" b="1">
                    <a:solidFill>
                      <a:schemeClr val="bg1"/>
                    </a:solidFill>
                    <a:latin typeface="Lucida Sans Typewriter" pitchFamily="49" charset="0"/>
                  </a:rPr>
                  <a:t>1</a:t>
                </a:r>
              </a:p>
            </p:txBody>
          </p:sp>
          <p:sp>
            <p:nvSpPr>
              <p:cNvPr id="12316" name="Text Box 57"/>
              <p:cNvSpPr txBox="1">
                <a:spLocks noChangeArrowheads="1"/>
              </p:cNvSpPr>
              <p:nvPr/>
            </p:nvSpPr>
            <p:spPr bwMode="auto">
              <a:xfrm>
                <a:off x="3969" y="2895"/>
                <a:ext cx="1473" cy="308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2600" b="1">
                    <a:solidFill>
                      <a:schemeClr val="bg1"/>
                    </a:solidFill>
                    <a:latin typeface="Lucida Sans Typewriter" pitchFamily="49" charset="0"/>
                  </a:rPr>
                  <a:t>1/1836 </a:t>
                </a:r>
                <a:r>
                  <a:rPr lang="pt-BR" sz="2600" b="1">
                    <a:solidFill>
                      <a:schemeClr val="bg1"/>
                    </a:solidFill>
                    <a:latin typeface="SimSun" pitchFamily="2" charset="-122"/>
                    <a:ea typeface="SimSun" pitchFamily="2" charset="-122"/>
                  </a:rPr>
                  <a:t>≌ 0</a:t>
                </a:r>
              </a:p>
            </p:txBody>
          </p:sp>
          <p:sp>
            <p:nvSpPr>
              <p:cNvPr id="12317" name="Line 58"/>
              <p:cNvSpPr>
                <a:spLocks noChangeShapeType="1"/>
              </p:cNvSpPr>
              <p:nvPr/>
            </p:nvSpPr>
            <p:spPr bwMode="auto">
              <a:xfrm>
                <a:off x="5511" y="1479"/>
                <a:ext cx="0" cy="1860"/>
              </a:xfrm>
              <a:prstGeom prst="line">
                <a:avLst/>
              </a:prstGeom>
              <a:noFill/>
              <a:ln w="38100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12294" name="Text Box 63"/>
            <p:cNvSpPr txBox="1">
              <a:spLocks noChangeArrowheads="1"/>
            </p:cNvSpPr>
            <p:nvPr/>
          </p:nvSpPr>
          <p:spPr bwMode="auto">
            <a:xfrm>
              <a:off x="575" y="1601"/>
              <a:ext cx="1078" cy="30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2600">
                  <a:solidFill>
                    <a:srgbClr val="FFFE00"/>
                  </a:solidFill>
                </a:rPr>
                <a:t>REGIÕES</a:t>
              </a:r>
            </a:p>
          </p:txBody>
        </p:sp>
        <p:sp>
          <p:nvSpPr>
            <p:cNvPr id="12295" name="Rectangle 64"/>
            <p:cNvSpPr>
              <a:spLocks noChangeArrowheads="1"/>
            </p:cNvSpPr>
            <p:nvPr/>
          </p:nvSpPr>
          <p:spPr bwMode="auto">
            <a:xfrm>
              <a:off x="295" y="1484"/>
              <a:ext cx="1542" cy="499"/>
            </a:xfrm>
            <a:prstGeom prst="rect">
              <a:avLst/>
            </a:prstGeom>
            <a:noFill/>
            <a:ln w="28575" algn="ctr">
              <a:solidFill>
                <a:srgbClr val="DA34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>
                <a:solidFill>
                  <a:srgbClr val="FFFE00"/>
                </a:solidFill>
              </a:endParaRP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9"/>
          <p:cNvSpPr txBox="1">
            <a:spLocks noChangeArrowheads="1"/>
          </p:cNvSpPr>
          <p:nvPr/>
        </p:nvSpPr>
        <p:spPr bwMode="auto">
          <a:xfrm>
            <a:off x="168275" y="-26988"/>
            <a:ext cx="46418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James Chadwich </a:t>
            </a:r>
          </a:p>
        </p:txBody>
      </p:sp>
      <p:sp>
        <p:nvSpPr>
          <p:cNvPr id="13315" name="Rectangle 30"/>
          <p:cNvSpPr>
            <a:spLocks noChangeArrowheads="1"/>
          </p:cNvSpPr>
          <p:nvPr/>
        </p:nvSpPr>
        <p:spPr bwMode="auto">
          <a:xfrm>
            <a:off x="0" y="2544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3316" name="Rectangle 41"/>
          <p:cNvSpPr>
            <a:spLocks noChangeArrowheads="1"/>
          </p:cNvSpPr>
          <p:nvPr/>
        </p:nvSpPr>
        <p:spPr bwMode="auto">
          <a:xfrm>
            <a:off x="4479925" y="3779838"/>
            <a:ext cx="18415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sz="1100">
              <a:latin typeface="Arial" charset="0"/>
            </a:endParaRPr>
          </a:p>
          <a:p>
            <a:pPr eaLnBrk="0" hangingPunct="0"/>
            <a:endParaRPr lang="pt-BR" sz="1800">
              <a:latin typeface="Arial" charset="0"/>
            </a:endParaRP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107950" y="3429000"/>
            <a:ext cx="4752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sz="2600" b="1">
                <a:solidFill>
                  <a:srgbClr val="FFFFFF"/>
                </a:solidFill>
                <a:latin typeface="Lucida Sans Typewriter" pitchFamily="49" charset="0"/>
              </a:rPr>
              <a:t> 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Partículas neutras;</a:t>
            </a:r>
            <a:endParaRPr lang="pt-BR" sz="3200" b="1">
              <a:solidFill>
                <a:srgbClr val="FFFFFF"/>
              </a:solidFill>
              <a:latin typeface="Lucida Sans Typewriter" pitchFamily="49" charset="0"/>
            </a:endParaRP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34925" y="4868863"/>
            <a:ext cx="82089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sz="3200" b="1">
                <a:solidFill>
                  <a:srgbClr val="FFFFFF"/>
                </a:solidFill>
                <a:latin typeface="Lucida Sans Typewriter" pitchFamily="49" charset="0"/>
              </a:rPr>
              <a:t> 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Nêutrons anulavam as repulsões;</a:t>
            </a:r>
            <a:endParaRPr lang="pt-BR" sz="3200" b="1">
              <a:solidFill>
                <a:srgbClr val="FFFFFF"/>
              </a:solidFill>
              <a:latin typeface="Lucida Sans Typewriter" pitchFamily="49" charset="0"/>
            </a:endParaRPr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142875" y="2133600"/>
            <a:ext cx="8893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sz="2600" b="1">
                <a:solidFill>
                  <a:srgbClr val="FFFFFF"/>
                </a:solidFill>
                <a:latin typeface="Lucida Sans Typewriter" pitchFamily="49" charset="0"/>
              </a:rPr>
              <a:t> 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Massa do núcleo maior que a previsão;</a:t>
            </a:r>
            <a:endParaRPr lang="pt-BR" sz="3200" b="1">
              <a:solidFill>
                <a:srgbClr val="FFFFFF"/>
              </a:solidFill>
              <a:latin typeface="Lucida Sans Typewriter" pitchFamily="49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4" grpId="0"/>
      <p:bldP spid="11337" grpId="0"/>
      <p:bldP spid="113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9"/>
          <p:cNvSpPr txBox="1">
            <a:spLocks noChangeArrowheads="1"/>
          </p:cNvSpPr>
          <p:nvPr/>
        </p:nvSpPr>
        <p:spPr bwMode="auto">
          <a:xfrm>
            <a:off x="168275" y="-100013"/>
            <a:ext cx="23510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N. Bohr 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4925" y="1685925"/>
            <a:ext cx="4897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Postulados de Bohr: 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466725" y="2544763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/>
              <a:t> </a:t>
            </a:r>
            <a:r>
              <a:rPr lang="pt-BR">
                <a:solidFill>
                  <a:srgbClr val="FFFFFF"/>
                </a:solidFill>
              </a:rPr>
              <a:t>Elétrons movimentam-se ao redor do núcleo em trajetórias circulares;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68313" y="3917950"/>
            <a:ext cx="84978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/>
              <a:t> </a:t>
            </a:r>
            <a:r>
              <a:rPr lang="pt-BR">
                <a:solidFill>
                  <a:srgbClr val="FFFFFF"/>
                </a:solidFill>
              </a:rPr>
              <a:t>Cada um dos níveis de energia possui um valor constante de energia;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68313" y="5362575"/>
            <a:ext cx="84978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/>
              <a:t> </a:t>
            </a:r>
            <a:r>
              <a:rPr lang="pt-BR">
                <a:solidFill>
                  <a:srgbClr val="FFFFFF"/>
                </a:solidFill>
              </a:rPr>
              <a:t>Quando um elétron recebe energia suficiente do exterior ele salta para outra órbita.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/>
      <p:bldP spid="13323" grpId="0"/>
      <p:bldP spid="13327" grpId="0"/>
      <p:bldP spid="133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9"/>
          <p:cNvSpPr txBox="1">
            <a:spLocks noChangeArrowheads="1"/>
          </p:cNvSpPr>
          <p:nvPr/>
        </p:nvSpPr>
        <p:spPr bwMode="auto">
          <a:xfrm>
            <a:off x="168275" y="-26988"/>
            <a:ext cx="37195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Curiosidades 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4925" y="1412875"/>
            <a:ext cx="4897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Fogos de Artifício; 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468313" y="5295900"/>
            <a:ext cx="84978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pt-BR" b="1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 b="1"/>
              <a:t> </a:t>
            </a:r>
            <a:r>
              <a:rPr lang="pt-BR" b="1">
                <a:solidFill>
                  <a:srgbClr val="FFFFFF"/>
                </a:solidFill>
              </a:rPr>
              <a:t>Quando um elétron recebe energia suficiente do exterior ele salta para outra órbita.</a:t>
            </a:r>
          </a:p>
        </p:txBody>
      </p:sp>
      <p:pic>
        <p:nvPicPr>
          <p:cNvPr id="14393" name="Picture 57" descr="x50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2205038"/>
            <a:ext cx="2016125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09" name="Rectangle 73"/>
          <p:cNvSpPr>
            <a:spLocks noChangeArrowheads="1"/>
          </p:cNvSpPr>
          <p:nvPr/>
        </p:nvSpPr>
        <p:spPr bwMode="auto">
          <a:xfrm>
            <a:off x="3308350" y="3192463"/>
            <a:ext cx="4865688" cy="884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pt-BR" sz="2200" b="1">
                <a:solidFill>
                  <a:schemeClr val="bg1"/>
                </a:solidFill>
              </a:rPr>
              <a:t>Figura   . Fogos  de artifícios.</a:t>
            </a:r>
          </a:p>
          <a:p>
            <a:pPr algn="l"/>
            <a:r>
              <a:rPr lang="pt-BR" sz="1400" b="1">
                <a:solidFill>
                  <a:schemeClr val="bg1"/>
                </a:solidFill>
              </a:rPr>
              <a:t>FONTE: www.cultura.ufpa.br/.../ ima/fogos/fogos22.gif</a:t>
            </a:r>
            <a:r>
              <a:rPr lang="pt-BR" sz="1600" b="1">
                <a:solidFill>
                  <a:schemeClr val="bg1"/>
                </a:solidFill>
              </a:rPr>
              <a:t/>
            </a:r>
            <a:br>
              <a:rPr lang="pt-BR" sz="1600" b="1">
                <a:solidFill>
                  <a:schemeClr val="bg1"/>
                </a:solidFill>
              </a:rPr>
            </a:br>
            <a:endParaRPr lang="pt-BR" sz="1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/>
      <p:bldP spid="14349" grpId="0"/>
      <p:bldP spid="144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9"/>
          <p:cNvSpPr txBox="1">
            <a:spLocks noChangeArrowheads="1"/>
          </p:cNvSpPr>
          <p:nvPr/>
        </p:nvSpPr>
        <p:spPr bwMode="auto">
          <a:xfrm>
            <a:off x="168275" y="-5873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4925" y="1685925"/>
            <a:ext cx="91090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Cientificamente, qual é o significado da expressão elemento químico? 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34925" y="3419475"/>
            <a:ext cx="91090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Como são identificados e diferenciados uns dos outros? 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34925" y="5229225"/>
            <a:ext cx="91090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Quantos elementos diferentes existem na natureza?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  <p:bldP spid="15372" grpId="0"/>
      <p:bldP spid="1537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168275" y="-100013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4925" y="1685925"/>
            <a:ext cx="91090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O </a:t>
            </a:r>
            <a:r>
              <a:rPr lang="pt-BR" b="1">
                <a:solidFill>
                  <a:srgbClr val="FFFE00"/>
                </a:solidFill>
                <a:latin typeface="Lucida Sans Typewriter" pitchFamily="49" charset="0"/>
              </a:rPr>
              <a:t>número de prótons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 no núcleo é a identificação de um átomo qualquer que seja o material onde ele se encontre; 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4925" y="3419475"/>
            <a:ext cx="9109075" cy="946150"/>
            <a:chOff x="22" y="2154"/>
            <a:chExt cx="5738" cy="596"/>
          </a:xfrm>
        </p:grpSpPr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22" y="2154"/>
              <a:ext cx="5738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  <a:buFontTx/>
                <a:buBlip>
                  <a:blip r:embed="rId2"/>
                </a:buBlip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O número de prótons existentes no núcleo   </a:t>
              </a:r>
              <a:r>
                <a:rPr lang="pt-BR" b="1">
                  <a:solidFill>
                    <a:schemeClr val="bg1"/>
                  </a:solidFill>
                  <a:latin typeface="Lucida Sans Typewriter" pitchFamily="49" charset="0"/>
                </a:rPr>
                <a:t>Nº Atômico </a:t>
              </a:r>
              <a:r>
                <a:rPr lang="pt-BR" b="1">
                  <a:solidFill>
                    <a:srgbClr val="FFFF66"/>
                  </a:solidFill>
                  <a:latin typeface="Lucida Sans Typewriter" pitchFamily="49" charset="0"/>
                </a:rPr>
                <a:t>(Z)</a:t>
              </a:r>
              <a:r>
                <a:rPr lang="pt-BR" b="1">
                  <a:solidFill>
                    <a:schemeClr val="bg1"/>
                  </a:solidFill>
                  <a:latin typeface="Lucida Sans Typewriter" pitchFamily="49" charset="0"/>
                </a:rPr>
                <a:t>;</a:t>
              </a:r>
            </a:p>
          </p:txBody>
        </p:sp>
        <p:sp>
          <p:nvSpPr>
            <p:cNvPr id="18444" name="Line 13"/>
            <p:cNvSpPr>
              <a:spLocks noChangeShapeType="1"/>
            </p:cNvSpPr>
            <p:nvPr/>
          </p:nvSpPr>
          <p:spPr bwMode="auto">
            <a:xfrm>
              <a:off x="1292" y="2614"/>
              <a:ext cx="22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4925" y="5291138"/>
            <a:ext cx="9109075" cy="946150"/>
            <a:chOff x="22" y="3605"/>
            <a:chExt cx="5738" cy="596"/>
          </a:xfrm>
        </p:grpSpPr>
        <p:sp>
          <p:nvSpPr>
            <p:cNvPr id="18441" name="Text Box 12"/>
            <p:cNvSpPr txBox="1">
              <a:spLocks noChangeArrowheads="1"/>
            </p:cNvSpPr>
            <p:nvPr/>
          </p:nvSpPr>
          <p:spPr bwMode="auto">
            <a:xfrm>
              <a:off x="22" y="3605"/>
              <a:ext cx="5738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  <a:buFontTx/>
                <a:buBlip>
                  <a:blip r:embed="rId2"/>
                </a:buBlip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Elemento Químico   é o conjunto de átomos com mesmo </a:t>
              </a:r>
              <a:r>
                <a:rPr lang="pt-BR" b="1">
                  <a:solidFill>
                    <a:srgbClr val="FFFF66"/>
                  </a:solidFill>
                  <a:latin typeface="Lucida Sans Typewriter" pitchFamily="49" charset="0"/>
                </a:rPr>
                <a:t>Z</a:t>
              </a: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.  </a:t>
              </a:r>
            </a:p>
          </p:txBody>
        </p:sp>
        <p:sp>
          <p:nvSpPr>
            <p:cNvPr id="18442" name="Line 20"/>
            <p:cNvSpPr>
              <a:spLocks noChangeShapeType="1"/>
            </p:cNvSpPr>
            <p:nvPr/>
          </p:nvSpPr>
          <p:spPr bwMode="auto">
            <a:xfrm>
              <a:off x="2880" y="3793"/>
              <a:ext cx="22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132138" y="4437063"/>
            <a:ext cx="3744912" cy="641350"/>
            <a:chOff x="2154" y="2795"/>
            <a:chExt cx="953" cy="404"/>
          </a:xfrm>
        </p:grpSpPr>
        <p:sp>
          <p:nvSpPr>
            <p:cNvPr id="18439" name="Text Box 17"/>
            <p:cNvSpPr txBox="1">
              <a:spLocks noChangeArrowheads="1"/>
            </p:cNvSpPr>
            <p:nvPr/>
          </p:nvSpPr>
          <p:spPr bwMode="auto">
            <a:xfrm>
              <a:off x="2154" y="2795"/>
              <a:ext cx="95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pt-BR" sz="3600">
                  <a:solidFill>
                    <a:srgbClr val="FFFF66"/>
                  </a:solidFill>
                  <a:latin typeface="Lucida Sans Typewriter" pitchFamily="49" charset="0"/>
                </a:rPr>
                <a:t>Z = p</a:t>
              </a:r>
              <a:r>
                <a:rPr lang="pt-BR" sz="3600" baseline="30000">
                  <a:solidFill>
                    <a:srgbClr val="FFFF66"/>
                  </a:solidFill>
                  <a:latin typeface="Lucida Sans Typewriter" pitchFamily="49" charset="0"/>
                </a:rPr>
                <a:t>+</a:t>
              </a:r>
              <a:r>
                <a:rPr lang="pt-BR" sz="3600">
                  <a:solidFill>
                    <a:srgbClr val="FFFF66"/>
                  </a:solidFill>
                  <a:latin typeface="Lucida Sans Typewriter" pitchFamily="49" charset="0"/>
                </a:rPr>
                <a:t> = e</a:t>
              </a:r>
              <a:r>
                <a:rPr lang="pt-BR" sz="3600" baseline="30000">
                  <a:solidFill>
                    <a:srgbClr val="FFFF66"/>
                  </a:solidFill>
                  <a:latin typeface="Lucida Sans Typewriter" pitchFamily="49" charset="0"/>
                </a:rPr>
                <a:t>-</a:t>
              </a:r>
            </a:p>
          </p:txBody>
        </p:sp>
        <p:sp>
          <p:nvSpPr>
            <p:cNvPr id="18440" name="Line 18"/>
            <p:cNvSpPr>
              <a:spLocks noChangeShapeType="1"/>
            </p:cNvSpPr>
            <p:nvPr/>
          </p:nvSpPr>
          <p:spPr bwMode="auto">
            <a:xfrm>
              <a:off x="2880" y="2931"/>
              <a:ext cx="45" cy="0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7"/>
          <p:cNvSpPr txBox="1">
            <a:spLocks noChangeArrowheads="1"/>
          </p:cNvSpPr>
          <p:nvPr/>
        </p:nvSpPr>
        <p:spPr bwMode="auto">
          <a:xfrm>
            <a:off x="168275" y="-2698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4925" y="1685925"/>
            <a:ext cx="9109075" cy="1373188"/>
            <a:chOff x="22" y="1062"/>
            <a:chExt cx="5738" cy="865"/>
          </a:xfrm>
        </p:grpSpPr>
        <p:sp>
          <p:nvSpPr>
            <p:cNvPr id="19479" name="Text Box 8"/>
            <p:cNvSpPr txBox="1">
              <a:spLocks noChangeArrowheads="1"/>
            </p:cNvSpPr>
            <p:nvPr/>
          </p:nvSpPr>
          <p:spPr bwMode="auto">
            <a:xfrm>
              <a:off x="22" y="1062"/>
              <a:ext cx="5738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  <a:buFontTx/>
                <a:buBlip>
                  <a:blip r:embed="rId2"/>
                </a:buBlip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O número massa </a:t>
              </a:r>
              <a:r>
                <a:rPr lang="pt-BR" b="1">
                  <a:solidFill>
                    <a:srgbClr val="F1FF69"/>
                  </a:solidFill>
                  <a:latin typeface="Lucida Sans Typewriter" pitchFamily="49" charset="0"/>
                </a:rPr>
                <a:t>(A)</a:t>
              </a: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  é a soma do nº de prótons com o nº de nêutrons do núcleo atômico;   </a:t>
              </a:r>
            </a:p>
          </p:txBody>
        </p:sp>
        <p:sp>
          <p:nvSpPr>
            <p:cNvPr id="19480" name="Line 23"/>
            <p:cNvSpPr>
              <a:spLocks noChangeShapeType="1"/>
            </p:cNvSpPr>
            <p:nvPr/>
          </p:nvSpPr>
          <p:spPr bwMode="auto">
            <a:xfrm>
              <a:off x="2925" y="1253"/>
              <a:ext cx="22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34925" y="2981325"/>
            <a:ext cx="7921625" cy="1543050"/>
            <a:chOff x="113" y="1878"/>
            <a:chExt cx="4990" cy="972"/>
          </a:xfrm>
        </p:grpSpPr>
        <p:sp>
          <p:nvSpPr>
            <p:cNvPr id="19473" name="Text Box 10"/>
            <p:cNvSpPr txBox="1">
              <a:spLocks noChangeArrowheads="1"/>
            </p:cNvSpPr>
            <p:nvPr/>
          </p:nvSpPr>
          <p:spPr bwMode="auto">
            <a:xfrm>
              <a:off x="113" y="2160"/>
              <a:ext cx="25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 sz="3200">
                  <a:solidFill>
                    <a:srgbClr val="F1FF69"/>
                  </a:solidFill>
                  <a:latin typeface="Lucida Sans Typewriter" pitchFamily="49" charset="0"/>
                </a:rPr>
                <a:t>A = Z + N</a:t>
              </a:r>
              <a:r>
                <a:rPr lang="pt-BR" sz="3200">
                  <a:solidFill>
                    <a:schemeClr val="bg1"/>
                  </a:solidFill>
                  <a:latin typeface="Lucida Sans Typewriter" pitchFamily="49" charset="0"/>
                </a:rPr>
                <a:t> 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onde:</a:t>
              </a:r>
            </a:p>
          </p:txBody>
        </p:sp>
        <p:grpSp>
          <p:nvGrpSpPr>
            <p:cNvPr id="19474" name="Group 45"/>
            <p:cNvGrpSpPr>
              <a:grpSpLocks/>
            </p:cNvGrpSpPr>
            <p:nvPr/>
          </p:nvGrpSpPr>
          <p:grpSpPr bwMode="auto">
            <a:xfrm>
              <a:off x="2426" y="1878"/>
              <a:ext cx="2677" cy="972"/>
              <a:chOff x="2426" y="1878"/>
              <a:chExt cx="2677" cy="972"/>
            </a:xfrm>
          </p:grpSpPr>
          <p:sp>
            <p:nvSpPr>
              <p:cNvPr id="19475" name="AutoShape 29"/>
              <p:cNvSpPr>
                <a:spLocks/>
              </p:cNvSpPr>
              <p:nvPr/>
            </p:nvSpPr>
            <p:spPr bwMode="auto">
              <a:xfrm>
                <a:off x="2426" y="1933"/>
                <a:ext cx="91" cy="862"/>
              </a:xfrm>
              <a:prstGeom prst="leftBrace">
                <a:avLst>
                  <a:gd name="adj1" fmla="val 78938"/>
                  <a:gd name="adj2" fmla="val 50000"/>
                </a:avLst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9476" name="Text Box 30"/>
              <p:cNvSpPr txBox="1">
                <a:spLocks noChangeArrowheads="1"/>
              </p:cNvSpPr>
              <p:nvPr/>
            </p:nvSpPr>
            <p:spPr bwMode="auto">
              <a:xfrm>
                <a:off x="2473" y="2523"/>
                <a:ext cx="2630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>
                    <a:solidFill>
                      <a:srgbClr val="FFFF66"/>
                    </a:solidFill>
                    <a:latin typeface="Lucida Sans Typewriter" pitchFamily="49" charset="0"/>
                  </a:rPr>
                  <a:t>N = nº de nêutrons</a:t>
                </a:r>
              </a:p>
            </p:txBody>
          </p:sp>
          <p:sp>
            <p:nvSpPr>
              <p:cNvPr id="19477" name="Text Box 31"/>
              <p:cNvSpPr txBox="1">
                <a:spLocks noChangeArrowheads="1"/>
              </p:cNvSpPr>
              <p:nvPr/>
            </p:nvSpPr>
            <p:spPr bwMode="auto">
              <a:xfrm>
                <a:off x="2472" y="2196"/>
                <a:ext cx="2449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>
                    <a:solidFill>
                      <a:srgbClr val="FFFF66"/>
                    </a:solidFill>
                    <a:latin typeface="Lucida Sans Typewriter" pitchFamily="49" charset="0"/>
                  </a:rPr>
                  <a:t>Z = nº de prótons</a:t>
                </a:r>
              </a:p>
            </p:txBody>
          </p:sp>
          <p:sp>
            <p:nvSpPr>
              <p:cNvPr id="19478" name="Text Box 32"/>
              <p:cNvSpPr txBox="1">
                <a:spLocks noChangeArrowheads="1"/>
              </p:cNvSpPr>
              <p:nvPr/>
            </p:nvSpPr>
            <p:spPr bwMode="auto">
              <a:xfrm>
                <a:off x="2473" y="1878"/>
                <a:ext cx="2403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>
                    <a:solidFill>
                      <a:srgbClr val="FFFF66"/>
                    </a:solidFill>
                    <a:latin typeface="Lucida Sans Typewriter" pitchFamily="49" charset="0"/>
                  </a:rPr>
                  <a:t>A = nº de massa</a:t>
                </a:r>
              </a:p>
            </p:txBody>
          </p:sp>
        </p:grpSp>
      </p:grp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7956550" y="2997200"/>
            <a:ext cx="1152525" cy="1314450"/>
            <a:chOff x="4694" y="1976"/>
            <a:chExt cx="726" cy="828"/>
          </a:xfrm>
        </p:grpSpPr>
        <p:sp>
          <p:nvSpPr>
            <p:cNvPr id="19469" name="Text Box 13"/>
            <p:cNvSpPr txBox="1">
              <a:spLocks noChangeArrowheads="1"/>
            </p:cNvSpPr>
            <p:nvPr/>
          </p:nvSpPr>
          <p:spPr bwMode="auto">
            <a:xfrm>
              <a:off x="5002" y="2148"/>
              <a:ext cx="327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 sz="5000" b="1">
                  <a:solidFill>
                    <a:srgbClr val="66FFFF"/>
                  </a:solidFill>
                  <a:latin typeface="Lucida Sans Typewriter" pitchFamily="49" charset="0"/>
                </a:rPr>
                <a:t>X</a:t>
              </a:r>
              <a:endParaRPr lang="pt-BR" sz="5000" b="1">
                <a:solidFill>
                  <a:srgbClr val="FFFFFF"/>
                </a:solidFill>
                <a:latin typeface="Lucida Sans Typewriter" pitchFamily="49" charset="0"/>
              </a:endParaRPr>
            </a:p>
          </p:txBody>
        </p:sp>
        <p:sp>
          <p:nvSpPr>
            <p:cNvPr id="19470" name="Text Box 34"/>
            <p:cNvSpPr txBox="1">
              <a:spLocks noChangeArrowheads="1"/>
            </p:cNvSpPr>
            <p:nvPr/>
          </p:nvSpPr>
          <p:spPr bwMode="auto">
            <a:xfrm>
              <a:off x="4867" y="2439"/>
              <a:ext cx="2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 sz="3200">
                  <a:solidFill>
                    <a:srgbClr val="F1FF69"/>
                  </a:solidFill>
                  <a:latin typeface="Lucida Sans Typewriter" pitchFamily="49" charset="0"/>
                </a:rPr>
                <a:t>Z</a:t>
              </a:r>
              <a:r>
                <a:rPr lang="pt-BR" sz="3200">
                  <a:solidFill>
                    <a:srgbClr val="FFFFFF"/>
                  </a:solidFill>
                  <a:latin typeface="Lucida Sans Typewriter" pitchFamily="49" charset="0"/>
                </a:rPr>
                <a:t>   </a:t>
              </a:r>
            </a:p>
          </p:txBody>
        </p:sp>
        <p:sp>
          <p:nvSpPr>
            <p:cNvPr id="19471" name="Text Box 35"/>
            <p:cNvSpPr txBox="1">
              <a:spLocks noChangeArrowheads="1"/>
            </p:cNvSpPr>
            <p:nvPr/>
          </p:nvSpPr>
          <p:spPr bwMode="auto">
            <a:xfrm>
              <a:off x="4844" y="1976"/>
              <a:ext cx="25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 sz="3200">
                  <a:solidFill>
                    <a:srgbClr val="F1FF69"/>
                  </a:solidFill>
                  <a:latin typeface="Lucida Sans Typewriter" pitchFamily="49" charset="0"/>
                </a:rPr>
                <a:t>A</a:t>
              </a:r>
            </a:p>
          </p:txBody>
        </p:sp>
        <p:sp>
          <p:nvSpPr>
            <p:cNvPr id="19472" name="Rectangle 38"/>
            <p:cNvSpPr>
              <a:spLocks noChangeArrowheads="1"/>
            </p:cNvSpPr>
            <p:nvPr/>
          </p:nvSpPr>
          <p:spPr bwMode="auto">
            <a:xfrm>
              <a:off x="4694" y="1988"/>
              <a:ext cx="726" cy="816"/>
            </a:xfrm>
            <a:prstGeom prst="rect">
              <a:avLst/>
            </a:prstGeom>
            <a:noFill/>
            <a:ln w="9525" algn="ctr">
              <a:solidFill>
                <a:srgbClr val="FFFF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34925" y="4508500"/>
            <a:ext cx="88931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pt-BR" b="1">
                <a:solidFill>
                  <a:srgbClr val="FFFF00"/>
                </a:solidFill>
                <a:latin typeface="Lucida Sans Typewriter" pitchFamily="49" charset="0"/>
              </a:rPr>
              <a:t>Ex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:O átomo de Ca apresenta 20 prótons e 20 nêutrons no seu núcleo. Assim:</a:t>
            </a:r>
          </a:p>
        </p:txBody>
      </p: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539750" y="5445125"/>
            <a:ext cx="1800225" cy="1008063"/>
            <a:chOff x="340" y="3430"/>
            <a:chExt cx="1134" cy="635"/>
          </a:xfrm>
        </p:grpSpPr>
        <p:sp>
          <p:nvSpPr>
            <p:cNvPr id="19467" name="Text Box 43"/>
            <p:cNvSpPr txBox="1">
              <a:spLocks noChangeArrowheads="1"/>
            </p:cNvSpPr>
            <p:nvPr/>
          </p:nvSpPr>
          <p:spPr bwMode="auto">
            <a:xfrm>
              <a:off x="340" y="3430"/>
              <a:ext cx="113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>
                  <a:solidFill>
                    <a:srgbClr val="FFFF66"/>
                  </a:solidFill>
                  <a:latin typeface="Lucida Sans Typewriter" pitchFamily="49" charset="0"/>
                </a:rPr>
                <a:t>Z = 20. </a:t>
              </a:r>
            </a:p>
          </p:txBody>
        </p:sp>
        <p:sp>
          <p:nvSpPr>
            <p:cNvPr id="19468" name="Text Box 47"/>
            <p:cNvSpPr txBox="1">
              <a:spLocks noChangeArrowheads="1"/>
            </p:cNvSpPr>
            <p:nvPr/>
          </p:nvSpPr>
          <p:spPr bwMode="auto">
            <a:xfrm>
              <a:off x="340" y="3738"/>
              <a:ext cx="10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>
                  <a:solidFill>
                    <a:srgbClr val="FFFF66"/>
                  </a:solidFill>
                  <a:latin typeface="Lucida Sans Typewriter" pitchFamily="49" charset="0"/>
                </a:rPr>
                <a:t>N = 20. </a:t>
              </a:r>
            </a:p>
          </p:txBody>
        </p:sp>
      </p:grp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2339975" y="5645150"/>
            <a:ext cx="5472113" cy="579438"/>
            <a:chOff x="1474" y="3556"/>
            <a:chExt cx="3447" cy="365"/>
          </a:xfrm>
        </p:grpSpPr>
        <p:sp>
          <p:nvSpPr>
            <p:cNvPr id="19465" name="Text Box 48"/>
            <p:cNvSpPr txBox="1">
              <a:spLocks noChangeArrowheads="1"/>
            </p:cNvSpPr>
            <p:nvPr/>
          </p:nvSpPr>
          <p:spPr bwMode="auto">
            <a:xfrm>
              <a:off x="1913" y="3556"/>
              <a:ext cx="300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>
                  <a:solidFill>
                    <a:srgbClr val="FFFF66"/>
                  </a:solidFill>
                </a:rPr>
                <a:t>A = </a:t>
              </a:r>
              <a:r>
                <a:rPr lang="pt-BR">
                  <a:solidFill>
                    <a:srgbClr val="F1FF69"/>
                  </a:solidFill>
                  <a:latin typeface="Lucida Sans Typewriter" pitchFamily="49" charset="0"/>
                </a:rPr>
                <a:t>Z + N </a:t>
              </a:r>
              <a:r>
                <a:rPr lang="pt-BR">
                  <a:solidFill>
                    <a:srgbClr val="FFFF66"/>
                  </a:solidFill>
                </a:rPr>
                <a:t>=</a:t>
              </a:r>
              <a:r>
                <a:rPr lang="pt-BR" sz="3200">
                  <a:solidFill>
                    <a:schemeClr val="bg1"/>
                  </a:solidFill>
                  <a:latin typeface="Lucida Sans Typewriter" pitchFamily="49" charset="0"/>
                </a:rPr>
                <a:t> </a:t>
              </a:r>
              <a:r>
                <a:rPr lang="pt-BR">
                  <a:solidFill>
                    <a:srgbClr val="FFFF66"/>
                  </a:solidFill>
                </a:rPr>
                <a:t>20 + 20 = 40</a:t>
              </a:r>
            </a:p>
          </p:txBody>
        </p:sp>
        <p:sp>
          <p:nvSpPr>
            <p:cNvPr id="19466" name="Line 50"/>
            <p:cNvSpPr>
              <a:spLocks noChangeShapeType="1"/>
            </p:cNvSpPr>
            <p:nvPr/>
          </p:nvSpPr>
          <p:spPr bwMode="auto">
            <a:xfrm>
              <a:off x="1474" y="3748"/>
              <a:ext cx="4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7"/>
          <p:cNvSpPr txBox="1">
            <a:spLocks noChangeArrowheads="1"/>
          </p:cNvSpPr>
          <p:nvPr/>
        </p:nvSpPr>
        <p:spPr bwMode="auto">
          <a:xfrm>
            <a:off x="168275" y="-2698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322263" y="1628775"/>
            <a:ext cx="7058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ISÓTOPOS, ISÓBAROS E ISÓTONOS  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87338" y="3059113"/>
            <a:ext cx="85328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/>
              <a:t> </a:t>
            </a:r>
            <a:r>
              <a:rPr lang="pt-BR">
                <a:solidFill>
                  <a:srgbClr val="FFFFFF"/>
                </a:solidFill>
              </a:rPr>
              <a:t>São átomos que têm o mesmo nº de prótons (</a:t>
            </a:r>
            <a:r>
              <a:rPr lang="pt-BR">
                <a:solidFill>
                  <a:srgbClr val="66FFFF"/>
                </a:solidFill>
              </a:rPr>
              <a:t>Z</a:t>
            </a:r>
            <a:r>
              <a:rPr lang="pt-BR">
                <a:solidFill>
                  <a:srgbClr val="FFFFFF"/>
                </a:solidFill>
              </a:rPr>
              <a:t>) e diferente nº de massa (A).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323850" y="2262188"/>
            <a:ext cx="2016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pt-BR" b="1">
                <a:solidFill>
                  <a:srgbClr val="FFFF66"/>
                </a:solidFill>
                <a:latin typeface="Lucida Sans Typewriter" pitchFamily="49" charset="0"/>
              </a:rPr>
              <a:t>ISÓTO</a:t>
            </a:r>
            <a:r>
              <a:rPr lang="pt-BR" b="1">
                <a:solidFill>
                  <a:srgbClr val="66FFFF"/>
                </a:solidFill>
                <a:latin typeface="Lucida Sans Typewriter" pitchFamily="49" charset="0"/>
              </a:rPr>
              <a:t>P</a:t>
            </a:r>
            <a:r>
              <a:rPr lang="pt-BR" b="1">
                <a:solidFill>
                  <a:srgbClr val="FFFF66"/>
                </a:solidFill>
                <a:latin typeface="Lucida Sans Typewriter" pitchFamily="49" charset="0"/>
              </a:rPr>
              <a:t>OS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  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323850" y="4484688"/>
            <a:ext cx="5543550" cy="1104900"/>
            <a:chOff x="204" y="2825"/>
            <a:chExt cx="3492" cy="696"/>
          </a:xfrm>
        </p:grpSpPr>
        <p:grpSp>
          <p:nvGrpSpPr>
            <p:cNvPr id="20496" name="Group 41"/>
            <p:cNvGrpSpPr>
              <a:grpSpLocks/>
            </p:cNvGrpSpPr>
            <p:nvPr/>
          </p:nvGrpSpPr>
          <p:grpSpPr bwMode="auto">
            <a:xfrm>
              <a:off x="1882" y="2840"/>
              <a:ext cx="681" cy="641"/>
              <a:chOff x="1156" y="2478"/>
              <a:chExt cx="681" cy="641"/>
            </a:xfrm>
          </p:grpSpPr>
          <p:sp>
            <p:nvSpPr>
              <p:cNvPr id="20506" name="Text Box 29"/>
              <p:cNvSpPr txBox="1">
                <a:spLocks noChangeArrowheads="1"/>
              </p:cNvSpPr>
              <p:nvPr/>
            </p:nvSpPr>
            <p:spPr bwMode="auto">
              <a:xfrm>
                <a:off x="1247" y="2580"/>
                <a:ext cx="408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4000">
                    <a:solidFill>
                      <a:srgbClr val="FFFFFF"/>
                    </a:solidFill>
                    <a:latin typeface="Lucida Sans Typewriter" pitchFamily="49" charset="0"/>
                  </a:rPr>
                  <a:t>H</a:t>
                </a:r>
                <a:endParaRPr lang="pt-BR" sz="3200" baseline="30000">
                  <a:solidFill>
                    <a:srgbClr val="FFFFFF"/>
                  </a:solidFill>
                  <a:latin typeface="Lucida Sans Typewriter" pitchFamily="49" charset="0"/>
                </a:endParaRPr>
              </a:p>
            </p:txBody>
          </p:sp>
          <p:sp>
            <p:nvSpPr>
              <p:cNvPr id="20507" name="Text Box 31"/>
              <p:cNvSpPr txBox="1">
                <a:spLocks noChangeArrowheads="1"/>
              </p:cNvSpPr>
              <p:nvPr/>
            </p:nvSpPr>
            <p:spPr bwMode="auto">
              <a:xfrm>
                <a:off x="1156" y="2831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66FFFF"/>
                    </a:solidFill>
                    <a:latin typeface="Lucida Sans Typewriter" pitchFamily="49" charset="0"/>
                  </a:rPr>
                  <a:t>1</a:t>
                </a:r>
                <a:endParaRPr lang="pt-BR" sz="2400" b="1" baseline="30000">
                  <a:solidFill>
                    <a:srgbClr val="66FFFF"/>
                  </a:solidFill>
                  <a:latin typeface="Lucida Sans Typewriter" pitchFamily="49" charset="0"/>
                </a:endParaRPr>
              </a:p>
            </p:txBody>
          </p:sp>
          <p:sp>
            <p:nvSpPr>
              <p:cNvPr id="20508" name="Text Box 32"/>
              <p:cNvSpPr txBox="1">
                <a:spLocks noChangeArrowheads="1"/>
              </p:cNvSpPr>
              <p:nvPr/>
            </p:nvSpPr>
            <p:spPr bwMode="auto">
              <a:xfrm>
                <a:off x="1429" y="2478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FFFFFF"/>
                    </a:solidFill>
                    <a:latin typeface="Lucida Sans Typewriter" pitchFamily="49" charset="0"/>
                  </a:rPr>
                  <a:t>2</a:t>
                </a:r>
                <a:endParaRPr lang="pt-BR" sz="2400" b="1" baseline="30000">
                  <a:solidFill>
                    <a:srgbClr val="FFFFFF"/>
                  </a:solidFill>
                  <a:latin typeface="Lucida Sans Typewriter" pitchFamily="49" charset="0"/>
                </a:endParaRPr>
              </a:p>
            </p:txBody>
          </p:sp>
        </p:grpSp>
        <p:grpSp>
          <p:nvGrpSpPr>
            <p:cNvPr id="20497" name="Group 40"/>
            <p:cNvGrpSpPr>
              <a:grpSpLocks/>
            </p:cNvGrpSpPr>
            <p:nvPr/>
          </p:nvGrpSpPr>
          <p:grpSpPr bwMode="auto">
            <a:xfrm>
              <a:off x="885" y="2825"/>
              <a:ext cx="680" cy="650"/>
              <a:chOff x="249" y="2478"/>
              <a:chExt cx="680" cy="650"/>
            </a:xfrm>
          </p:grpSpPr>
          <p:sp>
            <p:nvSpPr>
              <p:cNvPr id="20503" name="Text Box 28"/>
              <p:cNvSpPr txBox="1">
                <a:spLocks noChangeArrowheads="1"/>
              </p:cNvSpPr>
              <p:nvPr/>
            </p:nvSpPr>
            <p:spPr bwMode="auto">
              <a:xfrm>
                <a:off x="340" y="2580"/>
                <a:ext cx="317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4000">
                    <a:solidFill>
                      <a:srgbClr val="FFFFFF"/>
                    </a:solidFill>
                    <a:latin typeface="Lucida Sans Typewriter" pitchFamily="49" charset="0"/>
                  </a:rPr>
                  <a:t>H</a:t>
                </a:r>
              </a:p>
            </p:txBody>
          </p:sp>
          <p:sp>
            <p:nvSpPr>
              <p:cNvPr id="20504" name="Text Box 34"/>
              <p:cNvSpPr txBox="1">
                <a:spLocks noChangeArrowheads="1"/>
              </p:cNvSpPr>
              <p:nvPr/>
            </p:nvSpPr>
            <p:spPr bwMode="auto">
              <a:xfrm>
                <a:off x="521" y="2478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FFFFFF"/>
                    </a:solidFill>
                    <a:latin typeface="Lucida Sans Typewriter" pitchFamily="49" charset="0"/>
                  </a:rPr>
                  <a:t>1</a:t>
                </a:r>
                <a:endParaRPr lang="pt-BR" sz="2400" b="1" baseline="30000">
                  <a:solidFill>
                    <a:srgbClr val="FFFFFF"/>
                  </a:solidFill>
                  <a:latin typeface="Lucida Sans Typewriter" pitchFamily="49" charset="0"/>
                </a:endParaRPr>
              </a:p>
            </p:txBody>
          </p:sp>
          <p:sp>
            <p:nvSpPr>
              <p:cNvPr id="20505" name="Text Box 35"/>
              <p:cNvSpPr txBox="1">
                <a:spLocks noChangeArrowheads="1"/>
              </p:cNvSpPr>
              <p:nvPr/>
            </p:nvSpPr>
            <p:spPr bwMode="auto">
              <a:xfrm>
                <a:off x="249" y="2840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66FFFF"/>
                    </a:solidFill>
                    <a:latin typeface="Lucida Sans Typewriter" pitchFamily="49" charset="0"/>
                  </a:rPr>
                  <a:t>1</a:t>
                </a:r>
                <a:endParaRPr lang="pt-BR" sz="2400" b="1" baseline="30000">
                  <a:solidFill>
                    <a:srgbClr val="66FFFF"/>
                  </a:solidFill>
                  <a:latin typeface="Lucida Sans Typewriter" pitchFamily="49" charset="0"/>
                </a:endParaRPr>
              </a:p>
            </p:txBody>
          </p:sp>
        </p:grpSp>
        <p:grpSp>
          <p:nvGrpSpPr>
            <p:cNvPr id="20498" name="Group 43"/>
            <p:cNvGrpSpPr>
              <a:grpSpLocks/>
            </p:cNvGrpSpPr>
            <p:nvPr/>
          </p:nvGrpSpPr>
          <p:grpSpPr bwMode="auto">
            <a:xfrm>
              <a:off x="3016" y="2880"/>
              <a:ext cx="680" cy="641"/>
              <a:chOff x="1973" y="2478"/>
              <a:chExt cx="680" cy="641"/>
            </a:xfrm>
          </p:grpSpPr>
          <p:sp>
            <p:nvSpPr>
              <p:cNvPr id="20500" name="Text Box 36"/>
              <p:cNvSpPr txBox="1">
                <a:spLocks noChangeArrowheads="1"/>
              </p:cNvSpPr>
              <p:nvPr/>
            </p:nvSpPr>
            <p:spPr bwMode="auto">
              <a:xfrm>
                <a:off x="2064" y="2580"/>
                <a:ext cx="317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4000">
                    <a:solidFill>
                      <a:srgbClr val="FFFFFF"/>
                    </a:solidFill>
                    <a:latin typeface="Lucida Sans Typewriter" pitchFamily="49" charset="0"/>
                  </a:rPr>
                  <a:t>H</a:t>
                </a:r>
              </a:p>
            </p:txBody>
          </p:sp>
          <p:sp>
            <p:nvSpPr>
              <p:cNvPr id="20501" name="Text Box 37"/>
              <p:cNvSpPr txBox="1">
                <a:spLocks noChangeArrowheads="1"/>
              </p:cNvSpPr>
              <p:nvPr/>
            </p:nvSpPr>
            <p:spPr bwMode="auto">
              <a:xfrm>
                <a:off x="2245" y="2478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FFFFFF"/>
                    </a:solidFill>
                    <a:latin typeface="Lucida Sans Typewriter" pitchFamily="49" charset="0"/>
                  </a:rPr>
                  <a:t>3</a:t>
                </a:r>
                <a:endParaRPr lang="pt-BR" sz="2400" b="1" baseline="30000">
                  <a:solidFill>
                    <a:srgbClr val="FFFFFF"/>
                  </a:solidFill>
                  <a:latin typeface="Lucida Sans Typewriter" pitchFamily="49" charset="0"/>
                </a:endParaRPr>
              </a:p>
            </p:txBody>
          </p:sp>
          <p:sp>
            <p:nvSpPr>
              <p:cNvPr id="20502" name="Text Box 38"/>
              <p:cNvSpPr txBox="1">
                <a:spLocks noChangeArrowheads="1"/>
              </p:cNvSpPr>
              <p:nvPr/>
            </p:nvSpPr>
            <p:spPr bwMode="auto">
              <a:xfrm>
                <a:off x="1973" y="2831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66FFFF"/>
                    </a:solidFill>
                    <a:latin typeface="Lucida Sans Typewriter" pitchFamily="49" charset="0"/>
                  </a:rPr>
                  <a:t>1</a:t>
                </a:r>
                <a:endParaRPr lang="pt-BR" sz="2400" b="1" baseline="30000">
                  <a:solidFill>
                    <a:srgbClr val="66FFFF"/>
                  </a:solidFill>
                  <a:latin typeface="Lucida Sans Typewriter" pitchFamily="49" charset="0"/>
                </a:endParaRPr>
              </a:p>
            </p:txBody>
          </p:sp>
        </p:grpSp>
        <p:sp>
          <p:nvSpPr>
            <p:cNvPr id="20499" name="Text Box 44"/>
            <p:cNvSpPr txBox="1">
              <a:spLocks noChangeArrowheads="1"/>
            </p:cNvSpPr>
            <p:nvPr/>
          </p:nvSpPr>
          <p:spPr bwMode="auto">
            <a:xfrm>
              <a:off x="204" y="2831"/>
              <a:ext cx="8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>
                  <a:solidFill>
                    <a:srgbClr val="FFFF66"/>
                  </a:solidFill>
                  <a:latin typeface="Lucida Sans Typewriter" pitchFamily="49" charset="0"/>
                </a:rPr>
                <a:t>Ex:</a:t>
              </a:r>
              <a:r>
                <a:rPr lang="pt-BR">
                  <a:solidFill>
                    <a:srgbClr val="FFFFFF"/>
                  </a:solidFill>
                  <a:latin typeface="Lucida Sans Typewriter" pitchFamily="49" charset="0"/>
                </a:rPr>
                <a:t>  </a:t>
              </a:r>
            </a:p>
          </p:txBody>
        </p:sp>
      </p:grpSp>
      <p:grpSp>
        <p:nvGrpSpPr>
          <p:cNvPr id="6" name="Group 54"/>
          <p:cNvGrpSpPr>
            <a:grpSpLocks/>
          </p:cNvGrpSpPr>
          <p:nvPr/>
        </p:nvGrpSpPr>
        <p:grpSpPr bwMode="auto">
          <a:xfrm>
            <a:off x="1252538" y="5514975"/>
            <a:ext cx="4391025" cy="1236663"/>
            <a:chOff x="749" y="3604"/>
            <a:chExt cx="2766" cy="779"/>
          </a:xfrm>
        </p:grpSpPr>
        <p:grpSp>
          <p:nvGrpSpPr>
            <p:cNvPr id="20488" name="Group 52"/>
            <p:cNvGrpSpPr>
              <a:grpSpLocks/>
            </p:cNvGrpSpPr>
            <p:nvPr/>
          </p:nvGrpSpPr>
          <p:grpSpPr bwMode="auto">
            <a:xfrm>
              <a:off x="749" y="3604"/>
              <a:ext cx="1224" cy="733"/>
              <a:chOff x="613" y="3339"/>
              <a:chExt cx="1224" cy="733"/>
            </a:xfrm>
          </p:grpSpPr>
          <p:sp>
            <p:nvSpPr>
              <p:cNvPr id="20493" name="Text Box 45"/>
              <p:cNvSpPr txBox="1">
                <a:spLocks noChangeArrowheads="1"/>
              </p:cNvSpPr>
              <p:nvPr/>
            </p:nvSpPr>
            <p:spPr bwMode="auto">
              <a:xfrm>
                <a:off x="839" y="3521"/>
                <a:ext cx="816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 sz="4000">
                    <a:solidFill>
                      <a:schemeClr val="bg1"/>
                    </a:solidFill>
                    <a:latin typeface="Lucida Sans Typewriter" pitchFamily="49" charset="0"/>
                  </a:rPr>
                  <a:t>U</a:t>
                </a:r>
                <a:r>
                  <a:rPr lang="pt-BR">
                    <a:solidFill>
                      <a:srgbClr val="FFFFFF"/>
                    </a:solidFill>
                    <a:latin typeface="Lucida Sans Typewriter" pitchFamily="49" charset="0"/>
                  </a:rPr>
                  <a:t>  </a:t>
                </a:r>
              </a:p>
            </p:txBody>
          </p:sp>
          <p:sp>
            <p:nvSpPr>
              <p:cNvPr id="20494" name="Text Box 46"/>
              <p:cNvSpPr txBox="1">
                <a:spLocks noChangeArrowheads="1"/>
              </p:cNvSpPr>
              <p:nvPr/>
            </p:nvSpPr>
            <p:spPr bwMode="auto">
              <a:xfrm>
                <a:off x="613" y="3745"/>
                <a:ext cx="81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66FFFF"/>
                    </a:solidFill>
                    <a:latin typeface="Lucida Sans Typewriter" pitchFamily="49" charset="0"/>
                  </a:rPr>
                  <a:t>92 </a:t>
                </a:r>
                <a:r>
                  <a:rPr lang="pt-BR">
                    <a:solidFill>
                      <a:srgbClr val="FFFFFF"/>
                    </a:solidFill>
                    <a:latin typeface="Lucida Sans Typewriter" pitchFamily="49" charset="0"/>
                  </a:rPr>
                  <a:t> </a:t>
                </a:r>
              </a:p>
            </p:txBody>
          </p:sp>
          <p:sp>
            <p:nvSpPr>
              <p:cNvPr id="20495" name="Text Box 47"/>
              <p:cNvSpPr txBox="1">
                <a:spLocks noChangeArrowheads="1"/>
              </p:cNvSpPr>
              <p:nvPr/>
            </p:nvSpPr>
            <p:spPr bwMode="auto">
              <a:xfrm>
                <a:off x="1021" y="3339"/>
                <a:ext cx="81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 sz="2400" b="1">
                    <a:solidFill>
                      <a:schemeClr val="bg1"/>
                    </a:solidFill>
                    <a:latin typeface="Lucida Sans Typewriter" pitchFamily="49" charset="0"/>
                  </a:rPr>
                  <a:t>235</a:t>
                </a:r>
                <a:endParaRPr lang="pt-BR" sz="2400" b="1">
                  <a:solidFill>
                    <a:srgbClr val="FFFFFF"/>
                  </a:solidFill>
                  <a:latin typeface="Lucida Sans Typewriter" pitchFamily="49" charset="0"/>
                </a:endParaRPr>
              </a:p>
            </p:txBody>
          </p:sp>
        </p:grpSp>
        <p:grpSp>
          <p:nvGrpSpPr>
            <p:cNvPr id="20489" name="Group 51"/>
            <p:cNvGrpSpPr>
              <a:grpSpLocks/>
            </p:cNvGrpSpPr>
            <p:nvPr/>
          </p:nvGrpSpPr>
          <p:grpSpPr bwMode="auto">
            <a:xfrm>
              <a:off x="2291" y="3647"/>
              <a:ext cx="1224" cy="736"/>
              <a:chOff x="2064" y="3339"/>
              <a:chExt cx="1224" cy="736"/>
            </a:xfrm>
          </p:grpSpPr>
          <p:sp>
            <p:nvSpPr>
              <p:cNvPr id="20490" name="Text Box 48"/>
              <p:cNvSpPr txBox="1">
                <a:spLocks noChangeArrowheads="1"/>
              </p:cNvSpPr>
              <p:nvPr/>
            </p:nvSpPr>
            <p:spPr bwMode="auto">
              <a:xfrm>
                <a:off x="2472" y="3339"/>
                <a:ext cx="81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 sz="2400" b="1">
                    <a:solidFill>
                      <a:schemeClr val="bg1"/>
                    </a:solidFill>
                    <a:latin typeface="Lucida Sans Typewriter" pitchFamily="49" charset="0"/>
                  </a:rPr>
                  <a:t>238</a:t>
                </a:r>
                <a:endParaRPr lang="pt-BR" sz="2400" b="1">
                  <a:solidFill>
                    <a:srgbClr val="FFFFFF"/>
                  </a:solidFill>
                  <a:latin typeface="Lucida Sans Typewriter" pitchFamily="49" charset="0"/>
                </a:endParaRPr>
              </a:p>
            </p:txBody>
          </p:sp>
          <p:sp>
            <p:nvSpPr>
              <p:cNvPr id="20491" name="Text Box 49"/>
              <p:cNvSpPr txBox="1">
                <a:spLocks noChangeArrowheads="1"/>
              </p:cNvSpPr>
              <p:nvPr/>
            </p:nvSpPr>
            <p:spPr bwMode="auto">
              <a:xfrm>
                <a:off x="2290" y="3532"/>
                <a:ext cx="816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 sz="4000">
                    <a:solidFill>
                      <a:schemeClr val="bg1"/>
                    </a:solidFill>
                    <a:latin typeface="Lucida Sans Typewriter" pitchFamily="49" charset="0"/>
                  </a:rPr>
                  <a:t>U</a:t>
                </a:r>
                <a:r>
                  <a:rPr lang="pt-BR">
                    <a:solidFill>
                      <a:srgbClr val="FFFFFF"/>
                    </a:solidFill>
                    <a:latin typeface="Lucida Sans Typewriter" pitchFamily="49" charset="0"/>
                  </a:rPr>
                  <a:t>  </a:t>
                </a:r>
              </a:p>
            </p:txBody>
          </p:sp>
          <p:sp>
            <p:nvSpPr>
              <p:cNvPr id="20492" name="Text Box 50"/>
              <p:cNvSpPr txBox="1">
                <a:spLocks noChangeArrowheads="1"/>
              </p:cNvSpPr>
              <p:nvPr/>
            </p:nvSpPr>
            <p:spPr bwMode="auto">
              <a:xfrm>
                <a:off x="2064" y="3748"/>
                <a:ext cx="81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66FFFF"/>
                    </a:solidFill>
                    <a:latin typeface="Lucida Sans Typewriter" pitchFamily="49" charset="0"/>
                  </a:rPr>
                  <a:t>92</a:t>
                </a:r>
                <a:r>
                  <a:rPr lang="pt-BR">
                    <a:solidFill>
                      <a:srgbClr val="66FFFF"/>
                    </a:solidFill>
                    <a:latin typeface="Lucida Sans Typewriter" pitchFamily="49" charset="0"/>
                  </a:rPr>
                  <a:t> </a:t>
                </a:r>
                <a:r>
                  <a:rPr lang="pt-BR">
                    <a:solidFill>
                      <a:srgbClr val="FFFFFF"/>
                    </a:solidFill>
                    <a:latin typeface="Lucida Sans Typewriter" pitchFamily="49" charset="0"/>
                  </a:rPr>
                  <a:t> </a:t>
                </a:r>
              </a:p>
            </p:txBody>
          </p:sp>
        </p:grp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  <p:bldP spid="18455" grpId="0"/>
      <p:bldP spid="1845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7"/>
          <p:cNvSpPr txBox="1">
            <a:spLocks noChangeArrowheads="1"/>
          </p:cNvSpPr>
          <p:nvPr/>
        </p:nvSpPr>
        <p:spPr bwMode="auto">
          <a:xfrm>
            <a:off x="168275" y="-2698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87338" y="2627313"/>
            <a:ext cx="85328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/>
              <a:t> </a:t>
            </a:r>
            <a:r>
              <a:rPr lang="pt-BR">
                <a:solidFill>
                  <a:srgbClr val="FFFFFF"/>
                </a:solidFill>
              </a:rPr>
              <a:t>São átomos com mesmo nº de massa (</a:t>
            </a:r>
            <a:r>
              <a:rPr lang="pt-BR">
                <a:solidFill>
                  <a:srgbClr val="66FFFF"/>
                </a:solidFill>
              </a:rPr>
              <a:t>A</a:t>
            </a:r>
            <a:r>
              <a:rPr lang="pt-BR">
                <a:solidFill>
                  <a:srgbClr val="FFFFFF"/>
                </a:solidFill>
              </a:rPr>
              <a:t>) e diferentes n</a:t>
            </a:r>
            <a:r>
              <a:rPr lang="pt-BR" baseline="30000">
                <a:solidFill>
                  <a:srgbClr val="FFFFFF"/>
                </a:solidFill>
              </a:rPr>
              <a:t>os </a:t>
            </a:r>
            <a:r>
              <a:rPr lang="pt-BR">
                <a:solidFill>
                  <a:srgbClr val="FFFFFF"/>
                </a:solidFill>
              </a:rPr>
              <a:t>atômicos (Z).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23850" y="1614488"/>
            <a:ext cx="2016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pt-BR" b="1">
                <a:solidFill>
                  <a:srgbClr val="FFFF66"/>
                </a:solidFill>
                <a:latin typeface="Lucida Sans Typewriter" pitchFamily="49" charset="0"/>
              </a:rPr>
              <a:t>ISÓB</a:t>
            </a:r>
            <a:r>
              <a:rPr lang="pt-BR" b="1">
                <a:solidFill>
                  <a:srgbClr val="66FFFF"/>
                </a:solidFill>
                <a:latin typeface="Lucida Sans Typewriter" pitchFamily="49" charset="0"/>
              </a:rPr>
              <a:t>A</a:t>
            </a:r>
            <a:r>
              <a:rPr lang="pt-BR" b="1">
                <a:solidFill>
                  <a:srgbClr val="FFFF66"/>
                </a:solidFill>
                <a:latin typeface="Lucida Sans Typewriter" pitchFamily="49" charset="0"/>
              </a:rPr>
              <a:t>ROS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  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252413" y="3917950"/>
            <a:ext cx="5886450" cy="1477963"/>
            <a:chOff x="159" y="2468"/>
            <a:chExt cx="3708" cy="931"/>
          </a:xfrm>
        </p:grpSpPr>
        <p:grpSp>
          <p:nvGrpSpPr>
            <p:cNvPr id="21510" name="Group 36"/>
            <p:cNvGrpSpPr>
              <a:grpSpLocks/>
            </p:cNvGrpSpPr>
            <p:nvPr/>
          </p:nvGrpSpPr>
          <p:grpSpPr bwMode="auto">
            <a:xfrm>
              <a:off x="839" y="2704"/>
              <a:ext cx="1180" cy="695"/>
              <a:chOff x="793" y="2523"/>
              <a:chExt cx="1180" cy="695"/>
            </a:xfrm>
          </p:grpSpPr>
          <p:sp>
            <p:nvSpPr>
              <p:cNvPr id="21516" name="Text Box 16"/>
              <p:cNvSpPr txBox="1">
                <a:spLocks noChangeArrowheads="1"/>
              </p:cNvSpPr>
              <p:nvPr/>
            </p:nvSpPr>
            <p:spPr bwMode="auto">
              <a:xfrm>
                <a:off x="1024" y="2670"/>
                <a:ext cx="722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4000">
                    <a:solidFill>
                      <a:srgbClr val="FFFFFF"/>
                    </a:solidFill>
                    <a:latin typeface="Lucida Sans Typewriter" pitchFamily="49" charset="0"/>
                  </a:rPr>
                  <a:t>Ca</a:t>
                </a:r>
              </a:p>
            </p:txBody>
          </p:sp>
          <p:sp>
            <p:nvSpPr>
              <p:cNvPr id="21517" name="Text Box 17"/>
              <p:cNvSpPr txBox="1">
                <a:spLocks noChangeArrowheads="1"/>
              </p:cNvSpPr>
              <p:nvPr/>
            </p:nvSpPr>
            <p:spPr bwMode="auto">
              <a:xfrm>
                <a:off x="1348" y="2523"/>
                <a:ext cx="62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66FFFF"/>
                    </a:solidFill>
                    <a:latin typeface="Lucida Sans Typewriter" pitchFamily="49" charset="0"/>
                  </a:rPr>
                  <a:t>40</a:t>
                </a:r>
              </a:p>
            </p:txBody>
          </p:sp>
          <p:sp>
            <p:nvSpPr>
              <p:cNvPr id="21518" name="Text Box 18"/>
              <p:cNvSpPr txBox="1">
                <a:spLocks noChangeArrowheads="1"/>
              </p:cNvSpPr>
              <p:nvPr/>
            </p:nvSpPr>
            <p:spPr bwMode="auto">
              <a:xfrm>
                <a:off x="793" y="2930"/>
                <a:ext cx="62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chemeClr val="bg1"/>
                    </a:solidFill>
                    <a:latin typeface="Lucida Sans Typewriter" pitchFamily="49" charset="0"/>
                  </a:rPr>
                  <a:t>20</a:t>
                </a:r>
              </a:p>
            </p:txBody>
          </p:sp>
        </p:grpSp>
        <p:sp>
          <p:nvSpPr>
            <p:cNvPr id="21511" name="Text Box 23"/>
            <p:cNvSpPr txBox="1">
              <a:spLocks noChangeArrowheads="1"/>
            </p:cNvSpPr>
            <p:nvPr/>
          </p:nvSpPr>
          <p:spPr bwMode="auto">
            <a:xfrm>
              <a:off x="159" y="2468"/>
              <a:ext cx="8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>
                  <a:solidFill>
                    <a:srgbClr val="FFFF66"/>
                  </a:solidFill>
                  <a:latin typeface="Lucida Sans Typewriter" pitchFamily="49" charset="0"/>
                </a:rPr>
                <a:t>Ex:</a:t>
              </a:r>
              <a:r>
                <a:rPr lang="pt-BR">
                  <a:solidFill>
                    <a:srgbClr val="FFFFFF"/>
                  </a:solidFill>
                  <a:latin typeface="Lucida Sans Typewriter" pitchFamily="49" charset="0"/>
                </a:rPr>
                <a:t>  </a:t>
              </a:r>
            </a:p>
          </p:txBody>
        </p:sp>
        <p:grpSp>
          <p:nvGrpSpPr>
            <p:cNvPr id="21512" name="Group 35"/>
            <p:cNvGrpSpPr>
              <a:grpSpLocks/>
            </p:cNvGrpSpPr>
            <p:nvPr/>
          </p:nvGrpSpPr>
          <p:grpSpPr bwMode="auto">
            <a:xfrm>
              <a:off x="2789" y="2702"/>
              <a:ext cx="1078" cy="696"/>
              <a:chOff x="1847" y="2523"/>
              <a:chExt cx="1078" cy="696"/>
            </a:xfrm>
          </p:grpSpPr>
          <p:sp>
            <p:nvSpPr>
              <p:cNvPr id="21513" name="Text Box 32"/>
              <p:cNvSpPr txBox="1">
                <a:spLocks noChangeArrowheads="1"/>
              </p:cNvSpPr>
              <p:nvPr/>
            </p:nvSpPr>
            <p:spPr bwMode="auto">
              <a:xfrm>
                <a:off x="1847" y="2931"/>
                <a:ext cx="62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FFFFFF"/>
                    </a:solidFill>
                    <a:latin typeface="Lucida Sans Typewriter" pitchFamily="49" charset="0"/>
                  </a:rPr>
                  <a:t>19</a:t>
                </a:r>
              </a:p>
            </p:txBody>
          </p:sp>
          <p:sp>
            <p:nvSpPr>
              <p:cNvPr id="21514" name="Text Box 33"/>
              <p:cNvSpPr txBox="1">
                <a:spLocks noChangeArrowheads="1"/>
              </p:cNvSpPr>
              <p:nvPr/>
            </p:nvSpPr>
            <p:spPr bwMode="auto">
              <a:xfrm>
                <a:off x="2113" y="2671"/>
                <a:ext cx="722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4000">
                    <a:solidFill>
                      <a:srgbClr val="FFFFFF"/>
                    </a:solidFill>
                    <a:latin typeface="Lucida Sans Typewriter" pitchFamily="49" charset="0"/>
                  </a:rPr>
                  <a:t>K</a:t>
                </a:r>
              </a:p>
            </p:txBody>
          </p:sp>
          <p:sp>
            <p:nvSpPr>
              <p:cNvPr id="21515" name="Text Box 34"/>
              <p:cNvSpPr txBox="1">
                <a:spLocks noChangeArrowheads="1"/>
              </p:cNvSpPr>
              <p:nvPr/>
            </p:nvSpPr>
            <p:spPr bwMode="auto">
              <a:xfrm>
                <a:off x="2300" y="2523"/>
                <a:ext cx="62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66FFFF"/>
                    </a:solidFill>
                    <a:latin typeface="Lucida Sans Typewriter" pitchFamily="49" charset="0"/>
                  </a:rPr>
                  <a:t>40</a:t>
                </a:r>
              </a:p>
            </p:txBody>
          </p:sp>
        </p:grp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5" grpId="0"/>
      <p:bldP spid="194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-36513" y="1773238"/>
            <a:ext cx="4679951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sz="2600" b="1">
                <a:solidFill>
                  <a:srgbClr val="FFFFFF"/>
                </a:solidFill>
                <a:latin typeface="Lucida Sans Typewriter" pitchFamily="49" charset="0"/>
              </a:rPr>
              <a:t> 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O que é átomo?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156325" y="1939925"/>
            <a:ext cx="2808288" cy="3649663"/>
            <a:chOff x="3742" y="1176"/>
            <a:chExt cx="1769" cy="2299"/>
          </a:xfrm>
        </p:grpSpPr>
        <p:pic>
          <p:nvPicPr>
            <p:cNvPr id="3080" name="Picture 11" descr="Neutrons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42" y="1520"/>
              <a:ext cx="1769" cy="1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81" name="Text Box 12"/>
            <p:cNvSpPr txBox="1">
              <a:spLocks noChangeArrowheads="1"/>
            </p:cNvSpPr>
            <p:nvPr/>
          </p:nvSpPr>
          <p:spPr bwMode="auto">
            <a:xfrm>
              <a:off x="4060" y="1176"/>
              <a:ext cx="104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sz="1600" b="1">
                  <a:solidFill>
                    <a:srgbClr val="FFFFFF"/>
                  </a:solidFill>
                  <a:latin typeface="Lucida Sans Typewriter" pitchFamily="49" charset="0"/>
                </a:rPr>
                <a:t>ELETROSFERA</a:t>
              </a:r>
            </a:p>
          </p:txBody>
        </p:sp>
        <p:sp>
          <p:nvSpPr>
            <p:cNvPr id="3082" name="Line 13"/>
            <p:cNvSpPr>
              <a:spLocks noChangeShapeType="1"/>
            </p:cNvSpPr>
            <p:nvPr/>
          </p:nvSpPr>
          <p:spPr bwMode="auto">
            <a:xfrm>
              <a:off x="4695" y="1358"/>
              <a:ext cx="136" cy="181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lg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83" name="Text Box 14"/>
            <p:cNvSpPr txBox="1">
              <a:spLocks noChangeArrowheads="1"/>
            </p:cNvSpPr>
            <p:nvPr/>
          </p:nvSpPr>
          <p:spPr bwMode="auto">
            <a:xfrm>
              <a:off x="4377" y="3263"/>
              <a:ext cx="5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sz="1600" b="1">
                  <a:solidFill>
                    <a:srgbClr val="FFFFFF"/>
                  </a:solidFill>
                  <a:latin typeface="Lucida Sans Typewriter" pitchFamily="49" charset="0"/>
                </a:rPr>
                <a:t>NÚCLEO</a:t>
              </a:r>
            </a:p>
          </p:txBody>
        </p:sp>
        <p:sp>
          <p:nvSpPr>
            <p:cNvPr id="3084" name="Line 15"/>
            <p:cNvSpPr>
              <a:spLocks noChangeShapeType="1"/>
            </p:cNvSpPr>
            <p:nvPr/>
          </p:nvSpPr>
          <p:spPr bwMode="auto">
            <a:xfrm flipV="1">
              <a:off x="4650" y="2582"/>
              <a:ext cx="0" cy="72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lg" len="med"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179388" y="3773488"/>
            <a:ext cx="62642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>
                <a:solidFill>
                  <a:srgbClr val="FFFFFF"/>
                </a:solidFill>
              </a:rPr>
              <a:t> Eletrosfera - elétrons;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179388" y="5013325"/>
            <a:ext cx="583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 </a:t>
            </a:r>
            <a:r>
              <a:rPr lang="pt-BR">
                <a:solidFill>
                  <a:srgbClr val="FFFFFF"/>
                </a:solidFill>
              </a:rPr>
              <a:t>Núcleo - prótons e  nêutrons;       </a:t>
            </a:r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107950" y="2636838"/>
            <a:ext cx="7704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latin typeface="Lucida Console" pitchFamily="49" charset="0"/>
                <a:sym typeface="Wingdings" pitchFamily="2" charset="2"/>
              </a:rPr>
              <a:t></a:t>
            </a:r>
            <a:r>
              <a:rPr lang="pt-BR">
                <a:solidFill>
                  <a:srgbClr val="FFFFFF"/>
                </a:solidFill>
              </a:rPr>
              <a:t> Menor partícula de um elemento.        </a:t>
            </a:r>
          </a:p>
        </p:txBody>
      </p:sp>
      <p:sp>
        <p:nvSpPr>
          <p:cNvPr id="3079" name="Text Box 28"/>
          <p:cNvSpPr txBox="1">
            <a:spLocks noChangeArrowheads="1"/>
          </p:cNvSpPr>
          <p:nvPr/>
        </p:nvSpPr>
        <p:spPr bwMode="auto">
          <a:xfrm>
            <a:off x="179388" y="-58738"/>
            <a:ext cx="31623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Introdução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/>
      <p:bldP spid="36880" grpId="0"/>
      <p:bldP spid="3688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7"/>
          <p:cNvSpPr txBox="1">
            <a:spLocks noChangeArrowheads="1"/>
          </p:cNvSpPr>
          <p:nvPr/>
        </p:nvSpPr>
        <p:spPr bwMode="auto">
          <a:xfrm>
            <a:off x="168275" y="-2698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tabLst>
                <a:tab pos="539750" algn="l"/>
                <a:tab pos="2247900" algn="l"/>
              </a:tabLst>
            </a:pPr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287338" y="2133600"/>
            <a:ext cx="85328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/>
              <a:t> </a:t>
            </a:r>
            <a:r>
              <a:rPr lang="pt-BR">
                <a:solidFill>
                  <a:srgbClr val="FFFFFF"/>
                </a:solidFill>
              </a:rPr>
              <a:t>São átomos com mesmo nº de nêutrons (</a:t>
            </a:r>
            <a:r>
              <a:rPr lang="pt-BR">
                <a:solidFill>
                  <a:srgbClr val="66FFFF"/>
                </a:solidFill>
              </a:rPr>
              <a:t>N</a:t>
            </a:r>
            <a:r>
              <a:rPr lang="pt-BR">
                <a:solidFill>
                  <a:srgbClr val="FFFFFF"/>
                </a:solidFill>
              </a:rPr>
              <a:t>) e diferentes n</a:t>
            </a:r>
            <a:r>
              <a:rPr lang="pt-BR" baseline="30000">
                <a:solidFill>
                  <a:srgbClr val="FFFFFF"/>
                </a:solidFill>
              </a:rPr>
              <a:t>os</a:t>
            </a:r>
            <a:r>
              <a:rPr lang="pt-BR">
                <a:solidFill>
                  <a:srgbClr val="FFFFFF"/>
                </a:solidFill>
              </a:rPr>
              <a:t> atômicos (Z) e de massa (A).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323850" y="1484313"/>
            <a:ext cx="2016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pt-BR" b="1">
                <a:solidFill>
                  <a:srgbClr val="FFFF66"/>
                </a:solidFill>
                <a:latin typeface="Lucida Sans Typewriter" pitchFamily="49" charset="0"/>
              </a:rPr>
              <a:t>ISÓTO</a:t>
            </a:r>
            <a:r>
              <a:rPr lang="pt-BR" b="1">
                <a:solidFill>
                  <a:srgbClr val="66FFFF"/>
                </a:solidFill>
                <a:latin typeface="Lucida Sans Typewriter" pitchFamily="49" charset="0"/>
              </a:rPr>
              <a:t>N</a:t>
            </a:r>
            <a:r>
              <a:rPr lang="pt-BR" b="1">
                <a:solidFill>
                  <a:srgbClr val="FFFF66"/>
                </a:solidFill>
                <a:latin typeface="Lucida Sans Typewriter" pitchFamily="49" charset="0"/>
              </a:rPr>
              <a:t>OS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  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52413" y="3500438"/>
            <a:ext cx="8497887" cy="1296987"/>
            <a:chOff x="159" y="2205"/>
            <a:chExt cx="5353" cy="817"/>
          </a:xfrm>
        </p:grpSpPr>
        <p:grpSp>
          <p:nvGrpSpPr>
            <p:cNvPr id="22540" name="Group 19"/>
            <p:cNvGrpSpPr>
              <a:grpSpLocks/>
            </p:cNvGrpSpPr>
            <p:nvPr/>
          </p:nvGrpSpPr>
          <p:grpSpPr bwMode="auto">
            <a:xfrm>
              <a:off x="385" y="2327"/>
              <a:ext cx="1180" cy="695"/>
              <a:chOff x="839" y="2704"/>
              <a:chExt cx="1180" cy="695"/>
            </a:xfrm>
          </p:grpSpPr>
          <p:sp>
            <p:nvSpPr>
              <p:cNvPr id="22543" name="Text Box 11"/>
              <p:cNvSpPr txBox="1">
                <a:spLocks noChangeArrowheads="1"/>
              </p:cNvSpPr>
              <p:nvPr/>
            </p:nvSpPr>
            <p:spPr bwMode="auto">
              <a:xfrm>
                <a:off x="1070" y="2851"/>
                <a:ext cx="722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4000">
                    <a:solidFill>
                      <a:srgbClr val="66FFFF"/>
                    </a:solidFill>
                    <a:latin typeface="Lucida Sans Typewriter" pitchFamily="49" charset="0"/>
                  </a:rPr>
                  <a:t>Fe</a:t>
                </a:r>
              </a:p>
            </p:txBody>
          </p:sp>
          <p:sp>
            <p:nvSpPr>
              <p:cNvPr id="22544" name="Text Box 12"/>
              <p:cNvSpPr txBox="1">
                <a:spLocks noChangeArrowheads="1"/>
              </p:cNvSpPr>
              <p:nvPr/>
            </p:nvSpPr>
            <p:spPr bwMode="auto">
              <a:xfrm>
                <a:off x="1394" y="2704"/>
                <a:ext cx="62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chemeClr val="bg1"/>
                    </a:solidFill>
                    <a:latin typeface="Lucida Sans Typewriter" pitchFamily="49" charset="0"/>
                  </a:rPr>
                  <a:t>19</a:t>
                </a:r>
              </a:p>
            </p:txBody>
          </p:sp>
          <p:sp>
            <p:nvSpPr>
              <p:cNvPr id="22545" name="Text Box 13"/>
              <p:cNvSpPr txBox="1">
                <a:spLocks noChangeArrowheads="1"/>
              </p:cNvSpPr>
              <p:nvPr/>
            </p:nvSpPr>
            <p:spPr bwMode="auto">
              <a:xfrm>
                <a:off x="839" y="3111"/>
                <a:ext cx="62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chemeClr val="bg1"/>
                    </a:solidFill>
                    <a:latin typeface="Lucida Sans Typewriter" pitchFamily="49" charset="0"/>
                  </a:rPr>
                  <a:t>9</a:t>
                </a:r>
              </a:p>
            </p:txBody>
          </p:sp>
        </p:grpSp>
        <p:sp>
          <p:nvSpPr>
            <p:cNvPr id="22541" name="Text Box 14"/>
            <p:cNvSpPr txBox="1">
              <a:spLocks noChangeArrowheads="1"/>
            </p:cNvSpPr>
            <p:nvPr/>
          </p:nvSpPr>
          <p:spPr bwMode="auto">
            <a:xfrm>
              <a:off x="159" y="2205"/>
              <a:ext cx="8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>
                  <a:solidFill>
                    <a:srgbClr val="FFFF66"/>
                  </a:solidFill>
                  <a:latin typeface="Lucida Sans Typewriter" pitchFamily="49" charset="0"/>
                </a:rPr>
                <a:t>Ex:</a:t>
              </a:r>
              <a:r>
                <a:rPr lang="pt-BR">
                  <a:solidFill>
                    <a:srgbClr val="FFFFFF"/>
                  </a:solidFill>
                  <a:latin typeface="Lucida Sans Typewriter" pitchFamily="49" charset="0"/>
                </a:rPr>
                <a:t>  </a:t>
              </a:r>
            </a:p>
          </p:txBody>
        </p:sp>
        <p:sp>
          <p:nvSpPr>
            <p:cNvPr id="22542" name="Text Box 21"/>
            <p:cNvSpPr txBox="1">
              <a:spLocks noChangeArrowheads="1"/>
            </p:cNvSpPr>
            <p:nvPr/>
          </p:nvSpPr>
          <p:spPr bwMode="auto">
            <a:xfrm>
              <a:off x="1429" y="2559"/>
              <a:ext cx="408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  <a:tabLst>
                  <a:tab pos="0" algn="l"/>
                  <a:tab pos="179388" algn="l"/>
                </a:tabLst>
              </a:pP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A = Z + N;</a:t>
              </a:r>
              <a:r>
                <a:rPr lang="pt-BR">
                  <a:solidFill>
                    <a:srgbClr val="FFFFFF"/>
                  </a:solidFill>
                  <a:latin typeface="Lucida Sans Typewriter" pitchFamily="49" charset="0"/>
                </a:rPr>
                <a:t> 19 = 9 + N; </a:t>
              </a:r>
              <a:r>
                <a:rPr lang="pt-BR">
                  <a:solidFill>
                    <a:srgbClr val="66FFFF"/>
                  </a:solidFill>
                  <a:latin typeface="Lucida Sans Typewriter" pitchFamily="49" charset="0"/>
                </a:rPr>
                <a:t>N = 10</a:t>
              </a:r>
              <a:r>
                <a:rPr lang="pt-BR">
                  <a:solidFill>
                    <a:srgbClr val="FFFFFF"/>
                  </a:solidFill>
                  <a:latin typeface="Lucida Sans Typewriter" pitchFamily="49" charset="0"/>
                </a:rPr>
                <a:t>  </a:t>
              </a: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611188" y="5132388"/>
            <a:ext cx="8281987" cy="1104900"/>
            <a:chOff x="385" y="3233"/>
            <a:chExt cx="5217" cy="696"/>
          </a:xfrm>
        </p:grpSpPr>
        <p:grpSp>
          <p:nvGrpSpPr>
            <p:cNvPr id="22535" name="Group 20"/>
            <p:cNvGrpSpPr>
              <a:grpSpLocks/>
            </p:cNvGrpSpPr>
            <p:nvPr/>
          </p:nvGrpSpPr>
          <p:grpSpPr bwMode="auto">
            <a:xfrm>
              <a:off x="385" y="3233"/>
              <a:ext cx="1225" cy="696"/>
              <a:chOff x="2789" y="2702"/>
              <a:chExt cx="1225" cy="696"/>
            </a:xfrm>
          </p:grpSpPr>
          <p:sp>
            <p:nvSpPr>
              <p:cNvPr id="22537" name="Text Box 16"/>
              <p:cNvSpPr txBox="1">
                <a:spLocks noChangeArrowheads="1"/>
              </p:cNvSpPr>
              <p:nvPr/>
            </p:nvSpPr>
            <p:spPr bwMode="auto">
              <a:xfrm>
                <a:off x="2789" y="3110"/>
                <a:ext cx="62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rgbClr val="FFFFFF"/>
                    </a:solidFill>
                    <a:latin typeface="Lucida Sans Typewriter" pitchFamily="49" charset="0"/>
                  </a:rPr>
                  <a:t>10</a:t>
                </a:r>
              </a:p>
            </p:txBody>
          </p:sp>
          <p:sp>
            <p:nvSpPr>
              <p:cNvPr id="22538" name="Text Box 17"/>
              <p:cNvSpPr txBox="1">
                <a:spLocks noChangeArrowheads="1"/>
              </p:cNvSpPr>
              <p:nvPr/>
            </p:nvSpPr>
            <p:spPr bwMode="auto">
              <a:xfrm>
                <a:off x="3055" y="2850"/>
                <a:ext cx="722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4000">
                    <a:solidFill>
                      <a:srgbClr val="66FFFF"/>
                    </a:solidFill>
                    <a:latin typeface="Lucida Sans Typewriter" pitchFamily="49" charset="0"/>
                  </a:rPr>
                  <a:t>Ne</a:t>
                </a:r>
              </a:p>
            </p:txBody>
          </p:sp>
          <p:sp>
            <p:nvSpPr>
              <p:cNvPr id="22539" name="Text Box 18"/>
              <p:cNvSpPr txBox="1">
                <a:spLocks noChangeArrowheads="1"/>
              </p:cNvSpPr>
              <p:nvPr/>
            </p:nvSpPr>
            <p:spPr bwMode="auto">
              <a:xfrm>
                <a:off x="3389" y="2702"/>
                <a:ext cx="62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pt-BR" sz="2400" b="1">
                    <a:solidFill>
                      <a:schemeClr val="bg1"/>
                    </a:solidFill>
                    <a:latin typeface="Lucida Sans Typewriter" pitchFamily="49" charset="0"/>
                  </a:rPr>
                  <a:t>20</a:t>
                </a:r>
              </a:p>
            </p:txBody>
          </p:sp>
        </p:grpSp>
        <p:sp>
          <p:nvSpPr>
            <p:cNvPr id="22536" name="Text Box 23"/>
            <p:cNvSpPr txBox="1">
              <a:spLocks noChangeArrowheads="1"/>
            </p:cNvSpPr>
            <p:nvPr/>
          </p:nvSpPr>
          <p:spPr bwMode="auto">
            <a:xfrm>
              <a:off x="1384" y="3511"/>
              <a:ext cx="421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A = Z + N;</a:t>
              </a:r>
              <a:r>
                <a:rPr lang="pt-BR">
                  <a:solidFill>
                    <a:srgbClr val="FFFFFF"/>
                  </a:solidFill>
                  <a:latin typeface="Lucida Sans Typewriter" pitchFamily="49" charset="0"/>
                </a:rPr>
                <a:t> 20 = 10 + N; </a:t>
              </a:r>
              <a:r>
                <a:rPr lang="pt-BR">
                  <a:solidFill>
                    <a:srgbClr val="66FFFF"/>
                  </a:solidFill>
                  <a:latin typeface="Lucida Sans Typewriter" pitchFamily="49" charset="0"/>
                </a:rPr>
                <a:t>N = 10</a:t>
              </a:r>
              <a:r>
                <a:rPr lang="pt-BR">
                  <a:solidFill>
                    <a:srgbClr val="FFFFFF"/>
                  </a:solidFill>
                  <a:latin typeface="Lucida Sans Typewriter" pitchFamily="49" charset="0"/>
                </a:rPr>
                <a:t>  </a:t>
              </a: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/>
      <p:bldP spid="2048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7"/>
          <p:cNvSpPr txBox="1">
            <a:spLocks noChangeArrowheads="1"/>
          </p:cNvSpPr>
          <p:nvPr/>
        </p:nvSpPr>
        <p:spPr bwMode="auto">
          <a:xfrm>
            <a:off x="168275" y="-2698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287338" y="2133600"/>
            <a:ext cx="88566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/>
              <a:t> </a:t>
            </a:r>
            <a:r>
              <a:rPr lang="pt-BR">
                <a:solidFill>
                  <a:srgbClr val="FFFFFF"/>
                </a:solidFill>
              </a:rPr>
              <a:t>É quando um único elemento químico forma uma ou mais substâncias simples  diferentes.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323850" y="1484313"/>
            <a:ext cx="2232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pt-BR" b="1">
                <a:solidFill>
                  <a:srgbClr val="FFFF66"/>
                </a:solidFill>
                <a:latin typeface="Lucida Sans Typewriter" pitchFamily="49" charset="0"/>
              </a:rPr>
              <a:t>ALOTROPIA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  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252413" y="3773489"/>
            <a:ext cx="4319587" cy="2036763"/>
            <a:chOff x="159" y="2377"/>
            <a:chExt cx="2721" cy="1283"/>
          </a:xfrm>
        </p:grpSpPr>
        <p:sp>
          <p:nvSpPr>
            <p:cNvPr id="23563" name="Text Box 14"/>
            <p:cNvSpPr txBox="1">
              <a:spLocks noChangeArrowheads="1"/>
            </p:cNvSpPr>
            <p:nvPr/>
          </p:nvSpPr>
          <p:spPr bwMode="auto">
            <a:xfrm>
              <a:off x="159" y="2377"/>
              <a:ext cx="5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>
                  <a:solidFill>
                    <a:srgbClr val="FFFF66"/>
                  </a:solidFill>
                  <a:latin typeface="Lucida Sans Typewriter" pitchFamily="49" charset="0"/>
                </a:rPr>
                <a:t>Ex:</a:t>
              </a:r>
              <a:r>
                <a:rPr lang="pt-BR">
                  <a:solidFill>
                    <a:srgbClr val="FFFFFF"/>
                  </a:solidFill>
                  <a:latin typeface="Lucida Sans Typewriter" pitchFamily="49" charset="0"/>
                </a:rPr>
                <a:t> </a:t>
              </a:r>
            </a:p>
          </p:txBody>
        </p:sp>
        <p:grpSp>
          <p:nvGrpSpPr>
            <p:cNvPr id="23564" name="Group 41"/>
            <p:cNvGrpSpPr>
              <a:grpSpLocks/>
            </p:cNvGrpSpPr>
            <p:nvPr/>
          </p:nvGrpSpPr>
          <p:grpSpPr bwMode="auto">
            <a:xfrm>
              <a:off x="431" y="2695"/>
              <a:ext cx="2449" cy="965"/>
              <a:chOff x="431" y="2695"/>
              <a:chExt cx="2449" cy="965"/>
            </a:xfrm>
          </p:grpSpPr>
          <p:sp>
            <p:nvSpPr>
              <p:cNvPr id="23565" name="Text Box 19"/>
              <p:cNvSpPr txBox="1">
                <a:spLocks noChangeArrowheads="1"/>
              </p:cNvSpPr>
              <p:nvPr/>
            </p:nvSpPr>
            <p:spPr bwMode="auto">
              <a:xfrm>
                <a:off x="431" y="3058"/>
                <a:ext cx="31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>
                    <a:solidFill>
                      <a:schemeClr val="bg1"/>
                    </a:solidFill>
                    <a:latin typeface="Lucida Sans Typewriter" pitchFamily="49" charset="0"/>
                  </a:rPr>
                  <a:t>C </a:t>
                </a:r>
              </a:p>
            </p:txBody>
          </p:sp>
          <p:sp>
            <p:nvSpPr>
              <p:cNvPr id="23566" name="AutoShape 31"/>
              <p:cNvSpPr>
                <a:spLocks/>
              </p:cNvSpPr>
              <p:nvPr/>
            </p:nvSpPr>
            <p:spPr bwMode="auto">
              <a:xfrm>
                <a:off x="703" y="2750"/>
                <a:ext cx="91" cy="906"/>
              </a:xfrm>
              <a:prstGeom prst="leftBrace">
                <a:avLst>
                  <a:gd name="adj1" fmla="val 82967"/>
                  <a:gd name="adj2" fmla="val 50921"/>
                </a:avLst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3567" name="Text Box 33"/>
              <p:cNvSpPr txBox="1">
                <a:spLocks noChangeArrowheads="1"/>
              </p:cNvSpPr>
              <p:nvPr/>
            </p:nvSpPr>
            <p:spPr bwMode="auto">
              <a:xfrm>
                <a:off x="794" y="2695"/>
                <a:ext cx="208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 dirty="0" smtClean="0">
                    <a:solidFill>
                      <a:schemeClr val="bg1"/>
                    </a:solidFill>
                    <a:latin typeface="Lucida Sans Typewriter" pitchFamily="49" charset="0"/>
                  </a:rPr>
                  <a:t>C</a:t>
                </a:r>
                <a:r>
                  <a:rPr lang="pt-BR" baseline="-25000" dirty="0">
                    <a:solidFill>
                      <a:srgbClr val="FFFF00"/>
                    </a:solidFill>
                    <a:latin typeface="Lucida Sans Typewriter" pitchFamily="49" charset="0"/>
                  </a:rPr>
                  <a:t>x</a:t>
                </a:r>
                <a:r>
                  <a:rPr lang="pt-BR" dirty="0" smtClean="0">
                    <a:solidFill>
                      <a:schemeClr val="bg1"/>
                    </a:solidFill>
                    <a:latin typeface="Lucida Sans Typewriter" pitchFamily="49" charset="0"/>
                  </a:rPr>
                  <a:t> </a:t>
                </a:r>
                <a:r>
                  <a:rPr lang="pt-BR" dirty="0">
                    <a:solidFill>
                      <a:schemeClr val="bg1"/>
                    </a:solidFill>
                    <a:latin typeface="Lucida Sans Typewriter" pitchFamily="49" charset="0"/>
                  </a:rPr>
                  <a:t>- grafite</a:t>
                </a:r>
                <a:r>
                  <a:rPr lang="pt-BR" dirty="0">
                    <a:solidFill>
                      <a:srgbClr val="FFFFFF"/>
                    </a:solidFill>
                    <a:latin typeface="Lucida Sans Typewriter" pitchFamily="49" charset="0"/>
                  </a:rPr>
                  <a:t> </a:t>
                </a:r>
              </a:p>
            </p:txBody>
          </p:sp>
          <p:sp>
            <p:nvSpPr>
              <p:cNvPr id="23568" name="Text Box 34"/>
              <p:cNvSpPr txBox="1">
                <a:spLocks noChangeArrowheads="1"/>
              </p:cNvSpPr>
              <p:nvPr/>
            </p:nvSpPr>
            <p:spPr bwMode="auto">
              <a:xfrm>
                <a:off x="794" y="3330"/>
                <a:ext cx="208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 algn="just">
                  <a:spcBef>
                    <a:spcPct val="50000"/>
                  </a:spcBef>
                </a:pPr>
                <a:r>
                  <a:rPr lang="pt-BR" dirty="0" smtClean="0">
                    <a:solidFill>
                      <a:schemeClr val="bg1"/>
                    </a:solidFill>
                    <a:latin typeface="Lucida Sans Typewriter" pitchFamily="49" charset="0"/>
                  </a:rPr>
                  <a:t>C</a:t>
                </a:r>
                <a:r>
                  <a:rPr lang="pt-BR" baseline="-25000" dirty="0" smtClean="0">
                    <a:solidFill>
                      <a:srgbClr val="FFFF00"/>
                    </a:solidFill>
                    <a:latin typeface="Lucida Sans Typewriter" pitchFamily="49" charset="0"/>
                  </a:rPr>
                  <a:t>y</a:t>
                </a:r>
                <a:r>
                  <a:rPr lang="pt-BR" dirty="0" smtClean="0">
                    <a:solidFill>
                      <a:schemeClr val="bg1"/>
                    </a:solidFill>
                    <a:latin typeface="Lucida Sans Typewriter" pitchFamily="49" charset="0"/>
                  </a:rPr>
                  <a:t> </a:t>
                </a:r>
                <a:r>
                  <a:rPr lang="pt-BR" dirty="0">
                    <a:solidFill>
                      <a:schemeClr val="bg1"/>
                    </a:solidFill>
                    <a:latin typeface="Lucida Sans Typewriter" pitchFamily="49" charset="0"/>
                  </a:rPr>
                  <a:t>- diamante</a:t>
                </a:r>
                <a:r>
                  <a:rPr lang="pt-BR" dirty="0">
                    <a:solidFill>
                      <a:srgbClr val="FFFFFF"/>
                    </a:solidFill>
                    <a:latin typeface="Lucida Sans Typewriter" pitchFamily="49" charset="0"/>
                  </a:rPr>
                  <a:t> </a:t>
                </a:r>
              </a:p>
            </p:txBody>
          </p:sp>
        </p:grp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4645025" y="4292600"/>
            <a:ext cx="4427538" cy="1527175"/>
            <a:chOff x="2926" y="2704"/>
            <a:chExt cx="2789" cy="962"/>
          </a:xfrm>
        </p:grpSpPr>
        <p:sp>
          <p:nvSpPr>
            <p:cNvPr id="23559" name="Text Box 36"/>
            <p:cNvSpPr txBox="1">
              <a:spLocks noChangeArrowheads="1"/>
            </p:cNvSpPr>
            <p:nvPr/>
          </p:nvSpPr>
          <p:spPr bwMode="auto">
            <a:xfrm>
              <a:off x="2926" y="3058"/>
              <a:ext cx="2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O  </a:t>
              </a:r>
            </a:p>
          </p:txBody>
        </p:sp>
        <p:sp>
          <p:nvSpPr>
            <p:cNvPr id="23560" name="AutoShape 37"/>
            <p:cNvSpPr>
              <a:spLocks/>
            </p:cNvSpPr>
            <p:nvPr/>
          </p:nvSpPr>
          <p:spPr bwMode="auto">
            <a:xfrm>
              <a:off x="3192" y="2750"/>
              <a:ext cx="51" cy="893"/>
            </a:xfrm>
            <a:prstGeom prst="leftBrace">
              <a:avLst>
                <a:gd name="adj1" fmla="val 145915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561" name="Text Box 38"/>
            <p:cNvSpPr txBox="1">
              <a:spLocks noChangeArrowheads="1"/>
            </p:cNvSpPr>
            <p:nvPr/>
          </p:nvSpPr>
          <p:spPr bwMode="auto">
            <a:xfrm>
              <a:off x="3243" y="2704"/>
              <a:ext cx="24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O</a:t>
              </a:r>
              <a:r>
                <a:rPr lang="pt-BR" baseline="-25000">
                  <a:solidFill>
                    <a:srgbClr val="FFFF00"/>
                  </a:solidFill>
                  <a:latin typeface="Lucida Sans Typewriter" pitchFamily="49" charset="0"/>
                </a:rPr>
                <a:t>2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gás oxigênio  </a:t>
              </a:r>
            </a:p>
          </p:txBody>
        </p:sp>
        <p:sp>
          <p:nvSpPr>
            <p:cNvPr id="23562" name="Text Box 39"/>
            <p:cNvSpPr txBox="1">
              <a:spLocks noChangeArrowheads="1"/>
            </p:cNvSpPr>
            <p:nvPr/>
          </p:nvSpPr>
          <p:spPr bwMode="auto">
            <a:xfrm>
              <a:off x="3243" y="3339"/>
              <a:ext cx="24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O</a:t>
              </a:r>
              <a:r>
                <a:rPr lang="pt-BR" baseline="-25000">
                  <a:solidFill>
                    <a:srgbClr val="FFFF00"/>
                  </a:solidFill>
                  <a:latin typeface="Lucida Sans Typewriter" pitchFamily="49" charset="0"/>
                </a:rPr>
                <a:t>3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gás ozônio  </a:t>
              </a: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/>
      <p:bldP spid="2253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7"/>
          <p:cNvSpPr txBox="1">
            <a:spLocks noChangeArrowheads="1"/>
          </p:cNvSpPr>
          <p:nvPr/>
        </p:nvSpPr>
        <p:spPr bwMode="auto">
          <a:xfrm>
            <a:off x="168275" y="-2698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3275013" y="1484313"/>
            <a:ext cx="23764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pt-BR">
                <a:solidFill>
                  <a:srgbClr val="FFFE00"/>
                </a:solidFill>
                <a:latin typeface="Lucida Sans Typewriter" pitchFamily="49" charset="0"/>
              </a:rPr>
              <a:t>EXERCÍCIO  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47638" y="2149475"/>
            <a:ext cx="8856662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 algn="just">
              <a:lnSpc>
                <a:spcPct val="125000"/>
              </a:lnSpc>
              <a:spcBef>
                <a:spcPct val="50000"/>
              </a:spcBef>
            </a:pPr>
            <a:r>
              <a:rPr lang="pt-BR">
                <a:solidFill>
                  <a:srgbClr val="FFFF00"/>
                </a:solidFill>
              </a:rPr>
              <a:t>1)</a:t>
            </a:r>
            <a:r>
              <a:rPr lang="pt-BR">
                <a:solidFill>
                  <a:schemeClr val="bg1"/>
                </a:solidFill>
              </a:rPr>
              <a:t>Sabendo </a:t>
            </a:r>
            <a:r>
              <a:rPr lang="pt-BR">
                <a:solidFill>
                  <a:srgbClr val="FFFFFF"/>
                </a:solidFill>
              </a:rPr>
              <a:t>que os elementos  M       e Q       são isóbaros, quais os valores dos números de nêutrons dos átomos </a:t>
            </a:r>
            <a:r>
              <a:rPr lang="pt-BR" b="1">
                <a:solidFill>
                  <a:srgbClr val="FFFFFF"/>
                </a:solidFill>
              </a:rPr>
              <a:t>M </a:t>
            </a:r>
            <a:r>
              <a:rPr lang="pt-BR">
                <a:solidFill>
                  <a:srgbClr val="FFFFFF"/>
                </a:solidFill>
              </a:rPr>
              <a:t>e </a:t>
            </a:r>
            <a:r>
              <a:rPr lang="pt-BR" b="1">
                <a:solidFill>
                  <a:srgbClr val="FFFFFF"/>
                </a:solidFill>
              </a:rPr>
              <a:t>Q</a:t>
            </a:r>
            <a:r>
              <a:rPr lang="pt-BR">
                <a:solidFill>
                  <a:srgbClr val="FFFFFF"/>
                </a:solidFill>
              </a:rPr>
              <a:t> ?</a:t>
            </a:r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5780088" y="2152650"/>
            <a:ext cx="1041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 algn="just">
              <a:spcBef>
                <a:spcPct val="50000"/>
              </a:spcBef>
            </a:pPr>
            <a:r>
              <a:rPr lang="pt-BR" baseline="30000">
                <a:solidFill>
                  <a:srgbClr val="FFFE00"/>
                </a:solidFill>
              </a:rPr>
              <a:t>5x + 4</a:t>
            </a:r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5832475" y="2632075"/>
            <a:ext cx="860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 algn="just">
              <a:spcBef>
                <a:spcPct val="50000"/>
              </a:spcBef>
            </a:pPr>
            <a:r>
              <a:rPr lang="pt-BR" baseline="30000">
                <a:solidFill>
                  <a:srgbClr val="FFFF00"/>
                </a:solidFill>
              </a:rPr>
              <a:t>X + 5</a:t>
            </a: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7258050" y="2181225"/>
            <a:ext cx="9953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 algn="just">
              <a:spcBef>
                <a:spcPct val="50000"/>
              </a:spcBef>
            </a:pPr>
            <a:r>
              <a:rPr lang="pt-BR" baseline="30000">
                <a:solidFill>
                  <a:srgbClr val="FFFF00"/>
                </a:solidFill>
              </a:rPr>
              <a:t>6x + 2</a:t>
            </a: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7345363" y="2608263"/>
            <a:ext cx="9969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 algn="just">
              <a:spcBef>
                <a:spcPct val="50000"/>
              </a:spcBef>
            </a:pPr>
            <a:r>
              <a:rPr lang="pt-BR" baseline="30000">
                <a:solidFill>
                  <a:srgbClr val="FFFF00"/>
                </a:solidFill>
              </a:rPr>
              <a:t>X + 4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79388" y="4149725"/>
            <a:ext cx="4968875" cy="1671638"/>
            <a:chOff x="113" y="2831"/>
            <a:chExt cx="3130" cy="1053"/>
          </a:xfrm>
        </p:grpSpPr>
        <p:sp>
          <p:nvSpPr>
            <p:cNvPr id="24588" name="Text Box 27"/>
            <p:cNvSpPr txBox="1">
              <a:spLocks noChangeArrowheads="1"/>
            </p:cNvSpPr>
            <p:nvPr/>
          </p:nvSpPr>
          <p:spPr bwMode="auto">
            <a:xfrm>
              <a:off x="657" y="3385"/>
              <a:ext cx="127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 b="1">
                  <a:solidFill>
                    <a:srgbClr val="FFFF00"/>
                  </a:solidFill>
                  <a:latin typeface="Lucida Sans Typewriter" pitchFamily="49" charset="0"/>
                </a:rPr>
                <a:t>M</a:t>
              </a: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  </a:t>
              </a:r>
            </a:p>
          </p:txBody>
        </p:sp>
        <p:grpSp>
          <p:nvGrpSpPr>
            <p:cNvPr id="24589" name="Group 53"/>
            <p:cNvGrpSpPr>
              <a:grpSpLocks/>
            </p:cNvGrpSpPr>
            <p:nvPr/>
          </p:nvGrpSpPr>
          <p:grpSpPr bwMode="auto">
            <a:xfrm>
              <a:off x="113" y="2831"/>
              <a:ext cx="3130" cy="1053"/>
              <a:chOff x="113" y="2831"/>
              <a:chExt cx="3130" cy="1053"/>
            </a:xfrm>
          </p:grpSpPr>
          <p:grpSp>
            <p:nvGrpSpPr>
              <p:cNvPr id="24590" name="Group 42"/>
              <p:cNvGrpSpPr>
                <a:grpSpLocks/>
              </p:cNvGrpSpPr>
              <p:nvPr/>
            </p:nvGrpSpPr>
            <p:grpSpPr bwMode="auto">
              <a:xfrm>
                <a:off x="1972" y="3339"/>
                <a:ext cx="1271" cy="545"/>
                <a:chOff x="1972" y="3203"/>
                <a:chExt cx="1271" cy="545"/>
              </a:xfrm>
            </p:grpSpPr>
            <p:sp>
              <p:nvSpPr>
                <p:cNvPr id="24602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972" y="3249"/>
                  <a:ext cx="545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457200" indent="-457200" algn="l">
                    <a:spcBef>
                      <a:spcPct val="50000"/>
                    </a:spcBef>
                  </a:pPr>
                  <a:r>
                    <a:rPr lang="pt-BR" b="1">
                      <a:solidFill>
                        <a:srgbClr val="FFFF00"/>
                      </a:solidFill>
                      <a:latin typeface="Lucida Sans Typewriter" pitchFamily="49" charset="0"/>
                    </a:rPr>
                    <a:t>Q</a:t>
                  </a:r>
                </a:p>
              </p:txBody>
            </p:sp>
            <p:sp>
              <p:nvSpPr>
                <p:cNvPr id="24603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109" y="3203"/>
                  <a:ext cx="1089" cy="2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457200" indent="-457200" algn="l">
                    <a:spcBef>
                      <a:spcPct val="50000"/>
                    </a:spcBef>
                  </a:pPr>
                  <a:r>
                    <a:rPr lang="pt-BR" b="1" baseline="30000">
                      <a:solidFill>
                        <a:schemeClr val="bg1"/>
                      </a:solidFill>
                      <a:latin typeface="Lucida Sans Typewriter" pitchFamily="49" charset="0"/>
                    </a:rPr>
                    <a:t>6x + 2</a:t>
                  </a:r>
                </a:p>
              </p:txBody>
            </p:sp>
            <p:sp>
              <p:nvSpPr>
                <p:cNvPr id="24604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154" y="3508"/>
                  <a:ext cx="1089" cy="2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457200" indent="-457200" algn="l">
                    <a:spcBef>
                      <a:spcPct val="50000"/>
                    </a:spcBef>
                  </a:pPr>
                  <a:r>
                    <a:rPr lang="pt-BR" b="1" baseline="30000">
                      <a:solidFill>
                        <a:schemeClr val="bg1"/>
                      </a:solidFill>
                      <a:latin typeface="Lucida Sans Typewriter" pitchFamily="49" charset="0"/>
                    </a:rPr>
                    <a:t>X + 4</a:t>
                  </a:r>
                </a:p>
              </p:txBody>
            </p:sp>
          </p:grpSp>
          <p:grpSp>
            <p:nvGrpSpPr>
              <p:cNvPr id="24591" name="Group 45"/>
              <p:cNvGrpSpPr>
                <a:grpSpLocks/>
              </p:cNvGrpSpPr>
              <p:nvPr/>
            </p:nvGrpSpPr>
            <p:grpSpPr bwMode="auto">
              <a:xfrm>
                <a:off x="113" y="3339"/>
                <a:ext cx="2041" cy="253"/>
                <a:chOff x="113" y="3190"/>
                <a:chExt cx="2041" cy="253"/>
              </a:xfrm>
            </p:grpSpPr>
            <p:sp>
              <p:nvSpPr>
                <p:cNvPr id="3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793" y="3203"/>
                  <a:ext cx="1361" cy="2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457200" indent="-457200" algn="l">
                    <a:spcBef>
                      <a:spcPct val="50000"/>
                    </a:spcBef>
                  </a:pPr>
                  <a:r>
                    <a:rPr lang="pt-BR" b="1" baseline="30000">
                      <a:solidFill>
                        <a:schemeClr val="bg1"/>
                      </a:solidFill>
                      <a:latin typeface="Lucida Sans Typewriter" pitchFamily="49" charset="0"/>
                    </a:rPr>
                    <a:t>5x + 4</a:t>
                  </a:r>
                  <a:r>
                    <a:rPr lang="pt-BR" b="1" baseline="30000">
                      <a:solidFill>
                        <a:srgbClr val="FFFFFF"/>
                      </a:solidFill>
                      <a:latin typeface="Lucida Sans Typewriter" pitchFamily="49" charset="0"/>
                    </a:rPr>
                    <a:t> </a:t>
                  </a:r>
                </a:p>
              </p:txBody>
            </p:sp>
            <p:sp>
              <p:nvSpPr>
                <p:cNvPr id="4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13" y="3190"/>
                  <a:ext cx="1361" cy="2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457200" indent="-457200" algn="l">
                    <a:spcBef>
                      <a:spcPct val="50000"/>
                    </a:spcBef>
                  </a:pPr>
                  <a:r>
                    <a:rPr lang="pt-BR" b="1" baseline="30000">
                      <a:solidFill>
                        <a:schemeClr val="bg1"/>
                      </a:solidFill>
                      <a:latin typeface="Lucida Sans Typewriter" pitchFamily="49" charset="0"/>
                    </a:rPr>
                    <a:t>   A =</a:t>
                  </a:r>
                </a:p>
              </p:txBody>
            </p:sp>
          </p:grpSp>
          <p:grpSp>
            <p:nvGrpSpPr>
              <p:cNvPr id="24592" name="Group 44"/>
              <p:cNvGrpSpPr>
                <a:grpSpLocks/>
              </p:cNvGrpSpPr>
              <p:nvPr/>
            </p:nvGrpSpPr>
            <p:grpSpPr bwMode="auto">
              <a:xfrm>
                <a:off x="385" y="3644"/>
                <a:ext cx="1497" cy="240"/>
                <a:chOff x="385" y="3508"/>
                <a:chExt cx="1497" cy="240"/>
              </a:xfrm>
            </p:grpSpPr>
            <p:sp>
              <p:nvSpPr>
                <p:cNvPr id="5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793" y="3508"/>
                  <a:ext cx="1089" cy="2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457200" indent="-457200" algn="l">
                    <a:spcBef>
                      <a:spcPct val="50000"/>
                    </a:spcBef>
                  </a:pPr>
                  <a:r>
                    <a:rPr lang="pt-BR" b="1" baseline="30000">
                      <a:solidFill>
                        <a:schemeClr val="bg1"/>
                      </a:solidFill>
                      <a:latin typeface="Lucida Sans Typewriter" pitchFamily="49" charset="0"/>
                    </a:rPr>
                    <a:t>X + 5</a:t>
                  </a:r>
                  <a:endParaRPr lang="pt-BR" b="1" baseline="30000">
                    <a:solidFill>
                      <a:srgbClr val="FFFFFF"/>
                    </a:solidFill>
                    <a:latin typeface="Lucida Sans Typewriter" pitchFamily="49" charset="0"/>
                  </a:endParaRPr>
                </a:p>
              </p:txBody>
            </p:sp>
            <p:sp>
              <p:nvSpPr>
                <p:cNvPr id="6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385" y="3508"/>
                  <a:ext cx="681" cy="2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457200" indent="-457200" algn="l">
                    <a:spcBef>
                      <a:spcPct val="50000"/>
                    </a:spcBef>
                  </a:pPr>
                  <a:r>
                    <a:rPr lang="pt-BR" b="1" baseline="30000">
                      <a:solidFill>
                        <a:schemeClr val="bg1"/>
                      </a:solidFill>
                      <a:latin typeface="Lucida Sans Typewriter" pitchFamily="49" charset="0"/>
                    </a:rPr>
                    <a:t>Z =</a:t>
                  </a:r>
                </a:p>
              </p:txBody>
            </p:sp>
          </p:grpSp>
          <p:grpSp>
            <p:nvGrpSpPr>
              <p:cNvPr id="24593" name="Group 49"/>
              <p:cNvGrpSpPr>
                <a:grpSpLocks/>
              </p:cNvGrpSpPr>
              <p:nvPr/>
            </p:nvGrpSpPr>
            <p:grpSpPr bwMode="auto">
              <a:xfrm>
                <a:off x="1156" y="3113"/>
                <a:ext cx="1315" cy="182"/>
                <a:chOff x="1111" y="3203"/>
                <a:chExt cx="1315" cy="182"/>
              </a:xfrm>
            </p:grpSpPr>
            <p:sp>
              <p:nvSpPr>
                <p:cNvPr id="24595" name="Line 46"/>
                <p:cNvSpPr>
                  <a:spLocks noChangeShapeType="1"/>
                </p:cNvSpPr>
                <p:nvPr/>
              </p:nvSpPr>
              <p:spPr bwMode="auto">
                <a:xfrm>
                  <a:off x="1111" y="3203"/>
                  <a:ext cx="1315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4596" name="Line 47"/>
                <p:cNvSpPr>
                  <a:spLocks noChangeShapeType="1"/>
                </p:cNvSpPr>
                <p:nvPr/>
              </p:nvSpPr>
              <p:spPr bwMode="auto">
                <a:xfrm>
                  <a:off x="2426" y="3203"/>
                  <a:ext cx="0" cy="182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4597" name="Line 48"/>
                <p:cNvSpPr>
                  <a:spLocks noChangeShapeType="1"/>
                </p:cNvSpPr>
                <p:nvPr/>
              </p:nvSpPr>
              <p:spPr bwMode="auto">
                <a:xfrm>
                  <a:off x="1111" y="3203"/>
                  <a:ext cx="0" cy="182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</p:grpSp>
          <p:sp>
            <p:nvSpPr>
              <p:cNvPr id="24594" name="Text Box 50"/>
              <p:cNvSpPr txBox="1">
                <a:spLocks noChangeArrowheads="1"/>
              </p:cNvSpPr>
              <p:nvPr/>
            </p:nvSpPr>
            <p:spPr bwMode="auto">
              <a:xfrm>
                <a:off x="1066" y="2831"/>
                <a:ext cx="1497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pt-BR" sz="2400" b="1">
                    <a:solidFill>
                      <a:schemeClr val="bg1"/>
                    </a:solidFill>
                    <a:latin typeface="Lucida Sans Typewriter" pitchFamily="49" charset="0"/>
                  </a:rPr>
                  <a:t>Isóbaros</a:t>
                </a:r>
                <a:r>
                  <a:rPr lang="pt-BR" b="1">
                    <a:solidFill>
                      <a:srgbClr val="FFFFFF"/>
                    </a:solidFill>
                    <a:latin typeface="Lucida Sans Typewriter" pitchFamily="49" charset="0"/>
                  </a:rPr>
                  <a:t>  </a:t>
                </a:r>
              </a:p>
            </p:txBody>
          </p:sp>
        </p:grpSp>
      </p:grpSp>
      <p:sp>
        <p:nvSpPr>
          <p:cNvPr id="24627" name="AutoShape 51"/>
          <p:cNvSpPr>
            <a:spLocks noChangeArrowheads="1"/>
          </p:cNvSpPr>
          <p:nvPr/>
        </p:nvSpPr>
        <p:spPr bwMode="auto">
          <a:xfrm>
            <a:off x="4716463" y="5084763"/>
            <a:ext cx="720725" cy="431800"/>
          </a:xfrm>
          <a:custGeom>
            <a:avLst/>
            <a:gdLst>
              <a:gd name="T0" fmla="*/ 540544 w 21600"/>
              <a:gd name="T1" fmla="*/ 0 h 21600"/>
              <a:gd name="T2" fmla="*/ 0 w 21600"/>
              <a:gd name="T3" fmla="*/ 215900 h 21600"/>
              <a:gd name="T4" fmla="*/ 540544 w 21600"/>
              <a:gd name="T5" fmla="*/ 431800 h 21600"/>
              <a:gd name="T6" fmla="*/ 720725 w 21600"/>
              <a:gd name="T7" fmla="*/ 2159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4628" name="Text Box 52"/>
          <p:cNvSpPr txBox="1">
            <a:spLocks noChangeArrowheads="1"/>
          </p:cNvSpPr>
          <p:nvPr/>
        </p:nvSpPr>
        <p:spPr bwMode="auto">
          <a:xfrm>
            <a:off x="6227763" y="5029200"/>
            <a:ext cx="2376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pt-BR">
                <a:solidFill>
                  <a:srgbClr val="FFFFFF"/>
                </a:solidFill>
                <a:latin typeface="Lucida Sans Typewriter" pitchFamily="49" charset="0"/>
              </a:rPr>
              <a:t>A</a:t>
            </a:r>
            <a:r>
              <a:rPr lang="pt-BR" baseline="-25000">
                <a:solidFill>
                  <a:srgbClr val="FFFE00"/>
                </a:solidFill>
                <a:latin typeface="Lucida Sans Typewriter" pitchFamily="49" charset="0"/>
              </a:rPr>
              <a:t>M</a:t>
            </a:r>
            <a:r>
              <a:rPr lang="pt-BR">
                <a:solidFill>
                  <a:srgbClr val="FFFFFF"/>
                </a:solidFill>
                <a:latin typeface="Lucida Sans Typewriter" pitchFamily="49" charset="0"/>
              </a:rPr>
              <a:t> = A</a:t>
            </a:r>
            <a:r>
              <a:rPr lang="pt-BR" baseline="-25000">
                <a:solidFill>
                  <a:srgbClr val="FFFE00"/>
                </a:solidFill>
                <a:latin typeface="Lucida Sans Typewriter" pitchFamily="49" charset="0"/>
              </a:rPr>
              <a:t>Q</a:t>
            </a:r>
            <a:r>
              <a:rPr lang="pt-BR">
                <a:solidFill>
                  <a:srgbClr val="FFFFFF"/>
                </a:solidFill>
                <a:latin typeface="Lucida Sans Typewriter" pitchFamily="49" charset="0"/>
              </a:rPr>
              <a:t> 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/>
      <p:bldP spid="24584" grpId="0"/>
      <p:bldP spid="24598" grpId="0"/>
      <p:bldP spid="24599" grpId="0"/>
      <p:bldP spid="24600" grpId="0"/>
      <p:bldP spid="24601" grpId="0"/>
      <p:bldP spid="24627" grpId="0" animBg="1"/>
      <p:bldP spid="2462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7"/>
          <p:cNvSpPr txBox="1">
            <a:spLocks noChangeArrowheads="1"/>
          </p:cNvSpPr>
          <p:nvPr/>
        </p:nvSpPr>
        <p:spPr bwMode="auto">
          <a:xfrm>
            <a:off x="168275" y="-2698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3275013" y="1484313"/>
            <a:ext cx="3168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pt-BR" b="1">
                <a:solidFill>
                  <a:srgbClr val="FFFF00"/>
                </a:solidFill>
                <a:latin typeface="Lucida Sans Typewriter" pitchFamily="49" charset="0"/>
              </a:rPr>
              <a:t>RESOLVENDO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395288" y="2133600"/>
            <a:ext cx="4105275" cy="2101850"/>
            <a:chOff x="249" y="1344"/>
            <a:chExt cx="2586" cy="1324"/>
          </a:xfrm>
        </p:grpSpPr>
        <p:sp>
          <p:nvSpPr>
            <p:cNvPr id="25621" name="Text Box 39"/>
            <p:cNvSpPr txBox="1">
              <a:spLocks noChangeArrowheads="1"/>
            </p:cNvSpPr>
            <p:nvPr/>
          </p:nvSpPr>
          <p:spPr bwMode="auto">
            <a:xfrm>
              <a:off x="839" y="1344"/>
              <a:ext cx="199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A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M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A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Q</a:t>
              </a:r>
            </a:p>
          </p:txBody>
        </p:sp>
        <p:sp>
          <p:nvSpPr>
            <p:cNvPr id="25622" name="Text Box 40"/>
            <p:cNvSpPr txBox="1">
              <a:spLocks noChangeArrowheads="1"/>
            </p:cNvSpPr>
            <p:nvPr/>
          </p:nvSpPr>
          <p:spPr bwMode="auto">
            <a:xfrm>
              <a:off x="249" y="1661"/>
              <a:ext cx="226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5x + 4 = 6x + 2</a:t>
              </a:r>
            </a:p>
          </p:txBody>
        </p:sp>
        <p:sp>
          <p:nvSpPr>
            <p:cNvPr id="25623" name="Text Box 42"/>
            <p:cNvSpPr txBox="1">
              <a:spLocks noChangeArrowheads="1"/>
            </p:cNvSpPr>
            <p:nvPr/>
          </p:nvSpPr>
          <p:spPr bwMode="auto">
            <a:xfrm>
              <a:off x="385" y="1979"/>
              <a:ext cx="240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4 – 2 = 6x – 5x</a:t>
              </a:r>
            </a:p>
          </p:txBody>
        </p:sp>
        <p:sp>
          <p:nvSpPr>
            <p:cNvPr id="25624" name="Text Box 43"/>
            <p:cNvSpPr txBox="1">
              <a:spLocks noChangeArrowheads="1"/>
            </p:cNvSpPr>
            <p:nvPr/>
          </p:nvSpPr>
          <p:spPr bwMode="auto">
            <a:xfrm>
              <a:off x="929" y="2341"/>
              <a:ext cx="10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x = 2</a:t>
              </a:r>
            </a:p>
          </p:txBody>
        </p:sp>
      </p:grpSp>
      <p:sp>
        <p:nvSpPr>
          <p:cNvPr id="29740" name="Oval 44"/>
          <p:cNvSpPr>
            <a:spLocks noChangeArrowheads="1"/>
          </p:cNvSpPr>
          <p:nvPr/>
        </p:nvSpPr>
        <p:spPr bwMode="auto">
          <a:xfrm>
            <a:off x="1403350" y="3644900"/>
            <a:ext cx="1368425" cy="6477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5075238" y="2133600"/>
            <a:ext cx="4176712" cy="2016125"/>
            <a:chOff x="3197" y="1344"/>
            <a:chExt cx="2631" cy="1270"/>
          </a:xfrm>
        </p:grpSpPr>
        <p:sp>
          <p:nvSpPr>
            <p:cNvPr id="25617" name="Text Box 45"/>
            <p:cNvSpPr txBox="1">
              <a:spLocks noChangeArrowheads="1"/>
            </p:cNvSpPr>
            <p:nvPr/>
          </p:nvSpPr>
          <p:spPr bwMode="auto">
            <a:xfrm>
              <a:off x="3197" y="1344"/>
              <a:ext cx="199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A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M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5x + 4 =</a:t>
              </a:r>
              <a:endParaRPr lang="pt-BR" baseline="-25000">
                <a:solidFill>
                  <a:schemeClr val="bg1"/>
                </a:solidFill>
                <a:latin typeface="Lucida Sans Typewriter" pitchFamily="49" charset="0"/>
              </a:endParaRPr>
            </a:p>
          </p:txBody>
        </p:sp>
        <p:sp>
          <p:nvSpPr>
            <p:cNvPr id="25618" name="Text Box 46"/>
            <p:cNvSpPr txBox="1">
              <a:spLocks noChangeArrowheads="1"/>
            </p:cNvSpPr>
            <p:nvPr/>
          </p:nvSpPr>
          <p:spPr bwMode="auto">
            <a:xfrm>
              <a:off x="3197" y="1652"/>
              <a:ext cx="263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A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M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5.(2) + 4 = </a:t>
              </a:r>
              <a:endParaRPr lang="pt-BR" baseline="-25000">
                <a:solidFill>
                  <a:schemeClr val="bg1"/>
                </a:solidFill>
                <a:latin typeface="Lucida Sans Typewriter" pitchFamily="49" charset="0"/>
              </a:endParaRPr>
            </a:p>
          </p:txBody>
        </p:sp>
        <p:sp>
          <p:nvSpPr>
            <p:cNvPr id="25619" name="Text Box 47"/>
            <p:cNvSpPr txBox="1">
              <a:spLocks noChangeArrowheads="1"/>
            </p:cNvSpPr>
            <p:nvPr/>
          </p:nvSpPr>
          <p:spPr bwMode="auto">
            <a:xfrm>
              <a:off x="3198" y="1969"/>
              <a:ext cx="263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A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M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10 + 4 =  </a:t>
              </a:r>
              <a:endParaRPr lang="pt-BR" baseline="-25000">
                <a:solidFill>
                  <a:schemeClr val="bg1"/>
                </a:solidFill>
                <a:latin typeface="Lucida Sans Typewriter" pitchFamily="49" charset="0"/>
              </a:endParaRPr>
            </a:p>
          </p:txBody>
        </p:sp>
        <p:sp>
          <p:nvSpPr>
            <p:cNvPr id="25620" name="Text Box 48"/>
            <p:cNvSpPr txBox="1">
              <a:spLocks noChangeArrowheads="1"/>
            </p:cNvSpPr>
            <p:nvPr/>
          </p:nvSpPr>
          <p:spPr bwMode="auto">
            <a:xfrm>
              <a:off x="3197" y="2287"/>
              <a:ext cx="263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A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M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14 </a:t>
              </a:r>
              <a:endParaRPr lang="pt-BR" baseline="-25000">
                <a:solidFill>
                  <a:schemeClr val="bg1"/>
                </a:solidFill>
                <a:latin typeface="Lucida Sans Typewriter" pitchFamily="49" charset="0"/>
              </a:endParaRPr>
            </a:p>
          </p:txBody>
        </p:sp>
      </p:grpSp>
      <p:sp>
        <p:nvSpPr>
          <p:cNvPr id="29746" name="Oval 50"/>
          <p:cNvSpPr>
            <a:spLocks noChangeArrowheads="1"/>
          </p:cNvSpPr>
          <p:nvPr/>
        </p:nvSpPr>
        <p:spPr bwMode="auto">
          <a:xfrm>
            <a:off x="4930775" y="3573463"/>
            <a:ext cx="2087563" cy="71913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pSp>
        <p:nvGrpSpPr>
          <p:cNvPr id="4" name="Group 75"/>
          <p:cNvGrpSpPr>
            <a:grpSpLocks/>
          </p:cNvGrpSpPr>
          <p:nvPr/>
        </p:nvGrpSpPr>
        <p:grpSpPr bwMode="auto">
          <a:xfrm>
            <a:off x="5076825" y="4868863"/>
            <a:ext cx="3743325" cy="1008062"/>
            <a:chOff x="3198" y="3067"/>
            <a:chExt cx="2358" cy="635"/>
          </a:xfrm>
        </p:grpSpPr>
        <p:sp>
          <p:nvSpPr>
            <p:cNvPr id="25615" name="Text Box 52"/>
            <p:cNvSpPr txBox="1">
              <a:spLocks noChangeArrowheads="1"/>
            </p:cNvSpPr>
            <p:nvPr/>
          </p:nvSpPr>
          <p:spPr bwMode="auto">
            <a:xfrm>
              <a:off x="3288" y="3067"/>
              <a:ext cx="167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A = Z + N</a:t>
              </a:r>
            </a:p>
          </p:txBody>
        </p:sp>
        <p:sp>
          <p:nvSpPr>
            <p:cNvPr id="25616" name="Text Box 55"/>
            <p:cNvSpPr txBox="1">
              <a:spLocks noChangeArrowheads="1"/>
            </p:cNvSpPr>
            <p:nvPr/>
          </p:nvSpPr>
          <p:spPr bwMode="auto">
            <a:xfrm>
              <a:off x="3198" y="3375"/>
              <a:ext cx="235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N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M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14 – 7 = 7</a:t>
              </a:r>
            </a:p>
          </p:txBody>
        </p:sp>
      </p:grpSp>
      <p:sp>
        <p:nvSpPr>
          <p:cNvPr id="29752" name="Oval 56"/>
          <p:cNvSpPr>
            <a:spLocks noChangeArrowheads="1"/>
          </p:cNvSpPr>
          <p:nvPr/>
        </p:nvSpPr>
        <p:spPr bwMode="auto">
          <a:xfrm>
            <a:off x="7956550" y="5300663"/>
            <a:ext cx="503238" cy="64928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1330325" y="4724400"/>
            <a:ext cx="2665413" cy="1439863"/>
            <a:chOff x="792" y="2931"/>
            <a:chExt cx="1679" cy="907"/>
          </a:xfrm>
        </p:grpSpPr>
        <p:sp>
          <p:nvSpPr>
            <p:cNvPr id="25612" name="Text Box 51"/>
            <p:cNvSpPr txBox="1">
              <a:spLocks noChangeArrowheads="1"/>
            </p:cNvSpPr>
            <p:nvPr/>
          </p:nvSpPr>
          <p:spPr bwMode="auto">
            <a:xfrm>
              <a:off x="792" y="2931"/>
              <a:ext cx="167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Z</a:t>
              </a:r>
              <a:r>
                <a:rPr lang="pt-BR" baseline="-25000">
                  <a:solidFill>
                    <a:srgbClr val="FFCC00"/>
                  </a:solidFill>
                  <a:latin typeface="Lucida Sans Typewriter" pitchFamily="49" charset="0"/>
                </a:rPr>
                <a:t>M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X + 5</a:t>
              </a:r>
            </a:p>
          </p:txBody>
        </p:sp>
        <p:sp>
          <p:nvSpPr>
            <p:cNvPr id="25613" name="Text Box 54"/>
            <p:cNvSpPr txBox="1">
              <a:spLocks noChangeArrowheads="1"/>
            </p:cNvSpPr>
            <p:nvPr/>
          </p:nvSpPr>
          <p:spPr bwMode="auto">
            <a:xfrm>
              <a:off x="793" y="3193"/>
              <a:ext cx="163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Z</a:t>
              </a:r>
              <a:r>
                <a:rPr lang="pt-BR" baseline="-25000">
                  <a:solidFill>
                    <a:srgbClr val="FFCC00"/>
                  </a:solidFill>
                  <a:latin typeface="Lucida Sans Typewriter" pitchFamily="49" charset="0"/>
                </a:rPr>
                <a:t>M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2 + 5 </a:t>
              </a:r>
            </a:p>
          </p:txBody>
        </p:sp>
        <p:sp>
          <p:nvSpPr>
            <p:cNvPr id="25614" name="Text Box 69"/>
            <p:cNvSpPr txBox="1">
              <a:spLocks noChangeArrowheads="1"/>
            </p:cNvSpPr>
            <p:nvPr/>
          </p:nvSpPr>
          <p:spPr bwMode="auto">
            <a:xfrm>
              <a:off x="793" y="3511"/>
              <a:ext cx="99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Z</a:t>
              </a:r>
              <a:r>
                <a:rPr lang="pt-BR" baseline="-25000">
                  <a:solidFill>
                    <a:srgbClr val="FFCC00"/>
                  </a:solidFill>
                  <a:latin typeface="Lucida Sans Typewriter" pitchFamily="49" charset="0"/>
                </a:rPr>
                <a:t>M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7</a:t>
              </a:r>
            </a:p>
          </p:txBody>
        </p:sp>
      </p:grpSp>
      <p:sp>
        <p:nvSpPr>
          <p:cNvPr id="29768" name="Oval 72"/>
          <p:cNvSpPr>
            <a:spLocks noChangeArrowheads="1"/>
          </p:cNvSpPr>
          <p:nvPr/>
        </p:nvSpPr>
        <p:spPr bwMode="auto">
          <a:xfrm>
            <a:off x="2266950" y="5589588"/>
            <a:ext cx="576263" cy="6477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40" grpId="0" animBg="1"/>
      <p:bldP spid="29746" grpId="0" animBg="1"/>
      <p:bldP spid="29752" grpId="0" animBg="1"/>
      <p:bldP spid="2976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7"/>
          <p:cNvSpPr txBox="1">
            <a:spLocks noChangeArrowheads="1"/>
          </p:cNvSpPr>
          <p:nvPr/>
        </p:nvSpPr>
        <p:spPr bwMode="auto">
          <a:xfrm>
            <a:off x="168275" y="-2698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95288" y="1614488"/>
            <a:ext cx="3889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pt-BR">
                <a:solidFill>
                  <a:schemeClr val="bg1"/>
                </a:solidFill>
                <a:latin typeface="Lucida Sans Typewriter" pitchFamily="49" charset="0"/>
              </a:rPr>
              <a:t>Com o átomo</a:t>
            </a:r>
            <a:r>
              <a:rPr lang="pt-BR">
                <a:solidFill>
                  <a:srgbClr val="FFFF00"/>
                </a:solidFill>
                <a:latin typeface="Lucida Sans Typewriter" pitchFamily="49" charset="0"/>
              </a:rPr>
              <a:t> Q: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611188" y="3125788"/>
            <a:ext cx="3960812" cy="1470025"/>
            <a:chOff x="385" y="1697"/>
            <a:chExt cx="2495" cy="926"/>
          </a:xfrm>
        </p:grpSpPr>
        <p:sp>
          <p:nvSpPr>
            <p:cNvPr id="26649" name="Text Box 28"/>
            <p:cNvSpPr txBox="1">
              <a:spLocks noChangeArrowheads="1"/>
            </p:cNvSpPr>
            <p:nvPr/>
          </p:nvSpPr>
          <p:spPr bwMode="auto">
            <a:xfrm>
              <a:off x="385" y="1697"/>
              <a:ext cx="199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A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Q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6x + 2 =</a:t>
              </a:r>
            </a:p>
          </p:txBody>
        </p:sp>
        <p:sp>
          <p:nvSpPr>
            <p:cNvPr id="26650" name="Text Box 29"/>
            <p:cNvSpPr txBox="1">
              <a:spLocks noChangeArrowheads="1"/>
            </p:cNvSpPr>
            <p:nvPr/>
          </p:nvSpPr>
          <p:spPr bwMode="auto">
            <a:xfrm>
              <a:off x="385" y="1979"/>
              <a:ext cx="249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A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Q</a:t>
              </a:r>
              <a:r>
                <a:rPr lang="pt-BR" baseline="-25000">
                  <a:solidFill>
                    <a:schemeClr val="bg1"/>
                  </a:solidFill>
                  <a:latin typeface="Lucida Sans Typewriter" pitchFamily="49" charset="0"/>
                </a:rPr>
                <a:t> 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= 6.(2) + 2 =</a:t>
              </a:r>
            </a:p>
          </p:txBody>
        </p:sp>
        <p:sp>
          <p:nvSpPr>
            <p:cNvPr id="26651" name="Text Box 30"/>
            <p:cNvSpPr txBox="1">
              <a:spLocks noChangeArrowheads="1"/>
            </p:cNvSpPr>
            <p:nvPr/>
          </p:nvSpPr>
          <p:spPr bwMode="auto">
            <a:xfrm>
              <a:off x="385" y="2296"/>
              <a:ext cx="249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A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Q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12 + 2 = 14</a:t>
              </a:r>
            </a:p>
          </p:txBody>
        </p:sp>
      </p:grpSp>
      <p:sp>
        <p:nvSpPr>
          <p:cNvPr id="30753" name="Oval 33"/>
          <p:cNvSpPr>
            <a:spLocks noChangeArrowheads="1"/>
          </p:cNvSpPr>
          <p:nvPr/>
        </p:nvSpPr>
        <p:spPr bwMode="auto">
          <a:xfrm>
            <a:off x="3563938" y="4076700"/>
            <a:ext cx="649287" cy="574675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5148263" y="2982913"/>
            <a:ext cx="3960812" cy="950912"/>
            <a:chOff x="3243" y="1879"/>
            <a:chExt cx="2495" cy="599"/>
          </a:xfrm>
        </p:grpSpPr>
        <p:sp>
          <p:nvSpPr>
            <p:cNvPr id="26647" name="Text Box 34"/>
            <p:cNvSpPr txBox="1">
              <a:spLocks noChangeArrowheads="1"/>
            </p:cNvSpPr>
            <p:nvPr/>
          </p:nvSpPr>
          <p:spPr bwMode="auto">
            <a:xfrm>
              <a:off x="3243" y="1879"/>
              <a:ext cx="249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Z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Q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X + 4 =</a:t>
              </a:r>
            </a:p>
          </p:txBody>
        </p:sp>
        <p:sp>
          <p:nvSpPr>
            <p:cNvPr id="26648" name="Text Box 35"/>
            <p:cNvSpPr txBox="1">
              <a:spLocks noChangeArrowheads="1"/>
            </p:cNvSpPr>
            <p:nvPr/>
          </p:nvSpPr>
          <p:spPr bwMode="auto">
            <a:xfrm>
              <a:off x="3243" y="2151"/>
              <a:ext cx="249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Z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Q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2 + 4 = 6</a:t>
              </a:r>
            </a:p>
          </p:txBody>
        </p:sp>
      </p:grpSp>
      <p:sp>
        <p:nvSpPr>
          <p:cNvPr id="30756" name="Oval 36"/>
          <p:cNvSpPr>
            <a:spLocks noChangeArrowheads="1"/>
          </p:cNvSpPr>
          <p:nvPr/>
        </p:nvSpPr>
        <p:spPr bwMode="auto">
          <a:xfrm>
            <a:off x="7829550" y="3413125"/>
            <a:ext cx="503238" cy="574675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2843213" y="4724400"/>
            <a:ext cx="3673475" cy="1008063"/>
            <a:chOff x="1791" y="3248"/>
            <a:chExt cx="2314" cy="635"/>
          </a:xfrm>
        </p:grpSpPr>
        <p:sp>
          <p:nvSpPr>
            <p:cNvPr id="26645" name="Text Box 39"/>
            <p:cNvSpPr txBox="1">
              <a:spLocks noChangeArrowheads="1"/>
            </p:cNvSpPr>
            <p:nvPr/>
          </p:nvSpPr>
          <p:spPr bwMode="auto">
            <a:xfrm>
              <a:off x="1882" y="3248"/>
              <a:ext cx="199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A = Z + N</a:t>
              </a:r>
            </a:p>
          </p:txBody>
        </p:sp>
        <p:sp>
          <p:nvSpPr>
            <p:cNvPr id="26646" name="Text Box 40"/>
            <p:cNvSpPr txBox="1">
              <a:spLocks noChangeArrowheads="1"/>
            </p:cNvSpPr>
            <p:nvPr/>
          </p:nvSpPr>
          <p:spPr bwMode="auto">
            <a:xfrm>
              <a:off x="1791" y="3556"/>
              <a:ext cx="231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l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N</a:t>
              </a:r>
              <a:r>
                <a:rPr lang="pt-BR" baseline="-25000">
                  <a:solidFill>
                    <a:srgbClr val="FFFE00"/>
                  </a:solidFill>
                  <a:latin typeface="Lucida Sans Typewriter" pitchFamily="49" charset="0"/>
                </a:rPr>
                <a:t>Q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= 14 – 6 = 8</a:t>
              </a:r>
            </a:p>
          </p:txBody>
        </p:sp>
      </p:grpSp>
      <p:sp>
        <p:nvSpPr>
          <p:cNvPr id="30762" name="Oval 42"/>
          <p:cNvSpPr>
            <a:spLocks noChangeArrowheads="1"/>
          </p:cNvSpPr>
          <p:nvPr/>
        </p:nvSpPr>
        <p:spPr bwMode="auto">
          <a:xfrm>
            <a:off x="5740400" y="5197475"/>
            <a:ext cx="503238" cy="576263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3829050" y="1277938"/>
            <a:ext cx="3162300" cy="1166812"/>
            <a:chOff x="2412" y="805"/>
            <a:chExt cx="1992" cy="735"/>
          </a:xfrm>
        </p:grpSpPr>
        <p:sp>
          <p:nvSpPr>
            <p:cNvPr id="26637" name="Text Box 53"/>
            <p:cNvSpPr txBox="1">
              <a:spLocks noChangeArrowheads="1"/>
            </p:cNvSpPr>
            <p:nvPr/>
          </p:nvSpPr>
          <p:spPr bwMode="auto">
            <a:xfrm>
              <a:off x="3033" y="805"/>
              <a:ext cx="338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60363" indent="-360363" algn="just">
                <a:lnSpc>
                  <a:spcPct val="125000"/>
                </a:lnSpc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26638" name="Text Box 49"/>
            <p:cNvSpPr txBox="1">
              <a:spLocks noChangeArrowheads="1"/>
            </p:cNvSpPr>
            <p:nvPr/>
          </p:nvSpPr>
          <p:spPr bwMode="auto">
            <a:xfrm>
              <a:off x="3711" y="961"/>
              <a:ext cx="627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60363" indent="-360363" algn="just">
                <a:spcBef>
                  <a:spcPct val="50000"/>
                </a:spcBef>
              </a:pPr>
              <a:r>
                <a:rPr lang="pt-BR" baseline="30000">
                  <a:solidFill>
                    <a:srgbClr val="FFFF00"/>
                  </a:solidFill>
                </a:rPr>
                <a:t>6x + 2</a:t>
              </a:r>
            </a:p>
          </p:txBody>
        </p:sp>
        <p:sp>
          <p:nvSpPr>
            <p:cNvPr id="26639" name="Text Box 50"/>
            <p:cNvSpPr txBox="1">
              <a:spLocks noChangeArrowheads="1"/>
            </p:cNvSpPr>
            <p:nvPr/>
          </p:nvSpPr>
          <p:spPr bwMode="auto">
            <a:xfrm>
              <a:off x="3776" y="1300"/>
              <a:ext cx="628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60363" indent="-360363" algn="just">
                <a:spcBef>
                  <a:spcPct val="50000"/>
                </a:spcBef>
              </a:pPr>
              <a:r>
                <a:rPr lang="pt-BR" baseline="30000">
                  <a:solidFill>
                    <a:srgbClr val="FFFF00"/>
                  </a:solidFill>
                </a:rPr>
                <a:t>X + 4</a:t>
              </a:r>
            </a:p>
          </p:txBody>
        </p:sp>
        <p:sp>
          <p:nvSpPr>
            <p:cNvPr id="26640" name="Text Box 51"/>
            <p:cNvSpPr txBox="1">
              <a:spLocks noChangeArrowheads="1"/>
            </p:cNvSpPr>
            <p:nvPr/>
          </p:nvSpPr>
          <p:spPr bwMode="auto">
            <a:xfrm>
              <a:off x="3571" y="951"/>
              <a:ext cx="33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60363" indent="-360363" algn="just">
                <a:lnSpc>
                  <a:spcPct val="125000"/>
                </a:lnSpc>
                <a:spcBef>
                  <a:spcPct val="50000"/>
                </a:spcBef>
              </a:pPr>
              <a:r>
                <a:rPr lang="pt-BR" sz="3200">
                  <a:solidFill>
                    <a:srgbClr val="FFFE00"/>
                  </a:solidFill>
                </a:rPr>
                <a:t>Q</a:t>
              </a:r>
            </a:p>
          </p:txBody>
        </p:sp>
        <p:sp>
          <p:nvSpPr>
            <p:cNvPr id="26641" name="AutoShape 52"/>
            <p:cNvSpPr>
              <a:spLocks noChangeArrowheads="1"/>
            </p:cNvSpPr>
            <p:nvPr/>
          </p:nvSpPr>
          <p:spPr bwMode="auto">
            <a:xfrm>
              <a:off x="2412" y="1072"/>
              <a:ext cx="454" cy="272"/>
            </a:xfrm>
            <a:custGeom>
              <a:avLst/>
              <a:gdLst>
                <a:gd name="T0" fmla="*/ 340 w 21600"/>
                <a:gd name="T1" fmla="*/ 0 h 21600"/>
                <a:gd name="T2" fmla="*/ 0 w 21600"/>
                <a:gd name="T3" fmla="*/ 136 h 21600"/>
                <a:gd name="T4" fmla="*/ 340 w 21600"/>
                <a:gd name="T5" fmla="*/ 272 h 21600"/>
                <a:gd name="T6" fmla="*/ 454 w 21600"/>
                <a:gd name="T7" fmla="*/ 136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8 w 21600"/>
                <a:gd name="T13" fmla="*/ 5400 h 21600"/>
                <a:gd name="T14" fmla="*/ 18888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noFill/>
            <a:ln w="254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6642" name="Text Box 54"/>
            <p:cNvSpPr txBox="1">
              <a:spLocks noChangeArrowheads="1"/>
            </p:cNvSpPr>
            <p:nvPr/>
          </p:nvSpPr>
          <p:spPr bwMode="auto">
            <a:xfrm>
              <a:off x="3033" y="1141"/>
              <a:ext cx="338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60363" indent="-360363" algn="just">
                <a:lnSpc>
                  <a:spcPct val="125000"/>
                </a:lnSpc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</a:rPr>
                <a:t>Z</a:t>
              </a:r>
            </a:p>
          </p:txBody>
        </p:sp>
        <p:sp>
          <p:nvSpPr>
            <p:cNvPr id="26643" name="Line 55"/>
            <p:cNvSpPr>
              <a:spLocks noChangeShapeType="1"/>
            </p:cNvSpPr>
            <p:nvPr/>
          </p:nvSpPr>
          <p:spPr bwMode="auto">
            <a:xfrm>
              <a:off x="3334" y="1041"/>
              <a:ext cx="27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6644" name="Line 57"/>
            <p:cNvSpPr>
              <a:spLocks noChangeShapeType="1"/>
            </p:cNvSpPr>
            <p:nvPr/>
          </p:nvSpPr>
          <p:spPr bwMode="auto">
            <a:xfrm>
              <a:off x="3334" y="1383"/>
              <a:ext cx="27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30781" name="Text Box 61"/>
          <p:cNvSpPr txBox="1">
            <a:spLocks noChangeArrowheads="1"/>
          </p:cNvSpPr>
          <p:nvPr/>
        </p:nvSpPr>
        <p:spPr bwMode="auto">
          <a:xfrm>
            <a:off x="444500" y="2276475"/>
            <a:ext cx="254158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bg1"/>
                </a:solidFill>
                <a:latin typeface="Lucida Sans Typewriter" pitchFamily="49" charset="0"/>
              </a:rPr>
              <a:t>Como  x = 2</a:t>
            </a:r>
          </a:p>
        </p:txBody>
      </p:sp>
      <p:sp>
        <p:nvSpPr>
          <p:cNvPr id="30782" name="Text Box 62"/>
          <p:cNvSpPr txBox="1">
            <a:spLocks noChangeArrowheads="1"/>
          </p:cNvSpPr>
          <p:nvPr/>
        </p:nvSpPr>
        <p:spPr bwMode="auto">
          <a:xfrm>
            <a:off x="2268538" y="6021388"/>
            <a:ext cx="467201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solidFill>
                  <a:srgbClr val="FFFE00"/>
                </a:solidFill>
              </a:rPr>
              <a:t>Resposta: </a:t>
            </a:r>
            <a:r>
              <a:rPr lang="pt-BR">
                <a:solidFill>
                  <a:schemeClr val="bg1"/>
                </a:solidFill>
              </a:rPr>
              <a:t>N</a:t>
            </a:r>
            <a:r>
              <a:rPr lang="pt-BR" baseline="-25000">
                <a:solidFill>
                  <a:srgbClr val="FFFE00"/>
                </a:solidFill>
              </a:rPr>
              <a:t>M</a:t>
            </a:r>
            <a:r>
              <a:rPr lang="pt-BR">
                <a:solidFill>
                  <a:srgbClr val="FFFE00"/>
                </a:solidFill>
              </a:rPr>
              <a:t> = </a:t>
            </a:r>
            <a:r>
              <a:rPr lang="pt-BR">
                <a:solidFill>
                  <a:schemeClr val="bg1"/>
                </a:solidFill>
              </a:rPr>
              <a:t>7</a:t>
            </a:r>
            <a:r>
              <a:rPr lang="pt-BR">
                <a:solidFill>
                  <a:srgbClr val="FFFE00"/>
                </a:solidFill>
              </a:rPr>
              <a:t>  </a:t>
            </a:r>
            <a:r>
              <a:rPr lang="pt-BR">
                <a:solidFill>
                  <a:schemeClr val="bg1"/>
                </a:solidFill>
              </a:rPr>
              <a:t>e</a:t>
            </a:r>
            <a:r>
              <a:rPr lang="pt-BR">
                <a:solidFill>
                  <a:srgbClr val="FFFE00"/>
                </a:solidFill>
              </a:rPr>
              <a:t>  </a:t>
            </a:r>
            <a:r>
              <a:rPr lang="pt-BR">
                <a:solidFill>
                  <a:schemeClr val="bg1"/>
                </a:solidFill>
              </a:rPr>
              <a:t>N</a:t>
            </a:r>
            <a:r>
              <a:rPr lang="pt-BR" baseline="-25000">
                <a:solidFill>
                  <a:srgbClr val="FFFE00"/>
                </a:solidFill>
              </a:rPr>
              <a:t>Q </a:t>
            </a:r>
            <a:r>
              <a:rPr lang="pt-BR">
                <a:solidFill>
                  <a:srgbClr val="FFFE00"/>
                </a:solidFill>
              </a:rPr>
              <a:t>= </a:t>
            </a:r>
            <a:r>
              <a:rPr lang="pt-BR">
                <a:solidFill>
                  <a:schemeClr val="bg1"/>
                </a:solidFill>
              </a:rPr>
              <a:t>8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/>
      <p:bldP spid="30753" grpId="0" animBg="1"/>
      <p:bldP spid="30756" grpId="0" animBg="1"/>
      <p:bldP spid="30762" grpId="0" animBg="1"/>
      <p:bldP spid="30781" grpId="0"/>
      <p:bldP spid="3078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7"/>
          <p:cNvSpPr txBox="1">
            <a:spLocks noChangeArrowheads="1"/>
          </p:cNvSpPr>
          <p:nvPr/>
        </p:nvSpPr>
        <p:spPr bwMode="auto">
          <a:xfrm>
            <a:off x="168275" y="-2698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87338" y="2133600"/>
            <a:ext cx="88566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 algn="just">
              <a:spcBef>
                <a:spcPct val="50000"/>
              </a:spcBef>
            </a:pPr>
            <a:r>
              <a:rPr lang="pt-BR">
                <a:solidFill>
                  <a:srgbClr val="FFFF00"/>
                </a:solidFill>
              </a:rPr>
              <a:t>2)</a:t>
            </a:r>
            <a:r>
              <a:rPr lang="pt-BR">
                <a:solidFill>
                  <a:schemeClr val="bg1"/>
                </a:solidFill>
              </a:rPr>
              <a:t>São dadas as seguintes informações relativas aos átomos A, B e C </a:t>
            </a:r>
            <a:r>
              <a:rPr lang="pt-BR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3275013" y="1484313"/>
            <a:ext cx="23764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pt-BR" b="1">
                <a:solidFill>
                  <a:srgbClr val="FFFE00"/>
                </a:solidFill>
                <a:latin typeface="Lucida Sans Typewriter" pitchFamily="49" charset="0"/>
              </a:rPr>
              <a:t>EXERCÍCIO</a:t>
            </a:r>
            <a:r>
              <a:rPr lang="pt-BR">
                <a:solidFill>
                  <a:srgbClr val="FFFE00"/>
                </a:solidFill>
                <a:latin typeface="Lucida Sans Typewriter" pitchFamily="49" charset="0"/>
              </a:rPr>
              <a:t>  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250825" y="3270250"/>
            <a:ext cx="7705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>
                <a:solidFill>
                  <a:srgbClr val="FFFF00"/>
                </a:solidFill>
              </a:rPr>
              <a:t>I. </a:t>
            </a:r>
            <a:r>
              <a:rPr lang="pt-BR">
                <a:solidFill>
                  <a:schemeClr val="bg1"/>
                </a:solidFill>
              </a:rPr>
              <a:t>A é isóbaro de B e isótono de C.</a:t>
            </a:r>
            <a:endParaRPr lang="pt-BR">
              <a:solidFill>
                <a:srgbClr val="FFFFFF"/>
              </a:solidFill>
            </a:endParaRP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250825" y="3933825"/>
            <a:ext cx="88931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9625" indent="-809625" algn="just">
              <a:spcBef>
                <a:spcPct val="50000"/>
              </a:spcBef>
            </a:pPr>
            <a:r>
              <a:rPr lang="pt-BR">
                <a:solidFill>
                  <a:srgbClr val="FFFF00"/>
                </a:solidFill>
              </a:rPr>
              <a:t>II. </a:t>
            </a:r>
            <a:r>
              <a:rPr lang="pt-BR">
                <a:solidFill>
                  <a:schemeClr val="bg1"/>
                </a:solidFill>
              </a:rPr>
              <a:t>B tem número atômico 56, número de massa 137 e é isótopo de C.</a:t>
            </a:r>
            <a:endParaRPr lang="pt-BR">
              <a:solidFill>
                <a:srgbClr val="FFFFFF"/>
              </a:solidFill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250825" y="4926013"/>
            <a:ext cx="770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>
                <a:solidFill>
                  <a:srgbClr val="FFFF00"/>
                </a:solidFill>
              </a:rPr>
              <a:t>III. </a:t>
            </a:r>
            <a:r>
              <a:rPr lang="pt-BR">
                <a:solidFill>
                  <a:schemeClr val="bg1"/>
                </a:solidFill>
              </a:rPr>
              <a:t>O número de massa de C é 138.</a:t>
            </a:r>
            <a:endParaRPr lang="pt-BR">
              <a:solidFill>
                <a:srgbClr val="FFFFFF"/>
              </a:solidFill>
            </a:endParaRP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50825" y="5789613"/>
            <a:ext cx="8893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>
                <a:solidFill>
                  <a:srgbClr val="FFFF00"/>
                </a:solidFill>
              </a:rPr>
              <a:t>Pergunta-se qual o número atômico de A ?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5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/>
      <p:bldP spid="25610" grpId="0"/>
      <p:bldP spid="25611" grpId="0"/>
      <p:bldP spid="25612" grpId="0"/>
      <p:bldP spid="256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7"/>
          <p:cNvSpPr txBox="1">
            <a:spLocks noChangeArrowheads="1"/>
          </p:cNvSpPr>
          <p:nvPr/>
        </p:nvSpPr>
        <p:spPr bwMode="auto">
          <a:xfrm>
            <a:off x="168275" y="-2698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3059113" y="1196975"/>
            <a:ext cx="3168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pt-BR" b="1">
                <a:solidFill>
                  <a:srgbClr val="FFFF00"/>
                </a:solidFill>
                <a:latin typeface="Lucida Sans Typewriter" pitchFamily="49" charset="0"/>
              </a:rPr>
              <a:t>RESOLVENDO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611188" y="4508500"/>
            <a:ext cx="1584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9625" indent="-809625" algn="just">
              <a:spcBef>
                <a:spcPct val="50000"/>
              </a:spcBef>
            </a:pPr>
            <a:r>
              <a:rPr lang="pt-BR" sz="3200">
                <a:solidFill>
                  <a:srgbClr val="FFFF00"/>
                </a:solidFill>
                <a:latin typeface="Lucida Sans Typewriter" pitchFamily="49" charset="0"/>
              </a:rPr>
              <a:t>Z</a:t>
            </a:r>
            <a:r>
              <a:rPr lang="pt-BR" sz="3200" baseline="-25000">
                <a:solidFill>
                  <a:srgbClr val="FFFF00"/>
                </a:solidFill>
                <a:latin typeface="Lucida Sans Typewriter" pitchFamily="49" charset="0"/>
              </a:rPr>
              <a:t>A </a:t>
            </a:r>
            <a:r>
              <a:rPr lang="pt-BR" sz="3200">
                <a:solidFill>
                  <a:srgbClr val="FFFF00"/>
                </a:solidFill>
                <a:latin typeface="Lucida Sans Typewriter" pitchFamily="49" charset="0"/>
              </a:rPr>
              <a:t>= ?</a:t>
            </a:r>
            <a:endParaRPr lang="pt-BR" sz="3200" baseline="-25000">
              <a:solidFill>
                <a:srgbClr val="FFFF00"/>
              </a:solidFill>
              <a:latin typeface="Lucida Sans Typewriter" pitchFamily="49" charset="0"/>
            </a:endParaRPr>
          </a:p>
        </p:txBody>
      </p:sp>
      <p:sp>
        <p:nvSpPr>
          <p:cNvPr id="38948" name="Text Box 36"/>
          <p:cNvSpPr txBox="1">
            <a:spLocks noChangeArrowheads="1"/>
          </p:cNvSpPr>
          <p:nvPr/>
        </p:nvSpPr>
        <p:spPr bwMode="auto">
          <a:xfrm>
            <a:off x="2268538" y="5300663"/>
            <a:ext cx="2952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9625" indent="-809625" algn="just">
              <a:spcBef>
                <a:spcPct val="50000"/>
              </a:spcBef>
            </a:pPr>
            <a:r>
              <a:rPr lang="pt-BR">
                <a:solidFill>
                  <a:srgbClr val="FFFFFF"/>
                </a:solidFill>
                <a:latin typeface="Lucida Sans Typewriter" pitchFamily="49" charset="0"/>
              </a:rPr>
              <a:t>Z = 137 - 82  </a:t>
            </a:r>
            <a:endParaRPr lang="pt-BR" baseline="-25000">
              <a:solidFill>
                <a:srgbClr val="FFFFFF"/>
              </a:solidFill>
              <a:latin typeface="Lucida Sans Typewriter" pitchFamily="49" charset="0"/>
            </a:endParaRPr>
          </a:p>
        </p:txBody>
      </p:sp>
      <p:sp>
        <p:nvSpPr>
          <p:cNvPr id="38949" name="Text Box 37"/>
          <p:cNvSpPr txBox="1">
            <a:spLocks noChangeArrowheads="1"/>
          </p:cNvSpPr>
          <p:nvPr/>
        </p:nvSpPr>
        <p:spPr bwMode="auto">
          <a:xfrm>
            <a:off x="2268538" y="6005513"/>
            <a:ext cx="17287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9625" indent="-809625" algn="just">
              <a:spcBef>
                <a:spcPct val="50000"/>
              </a:spcBef>
            </a:pPr>
            <a:r>
              <a:rPr lang="pt-BR">
                <a:solidFill>
                  <a:srgbClr val="FFFFFF"/>
                </a:solidFill>
                <a:latin typeface="Lucida Sans Typewriter" pitchFamily="49" charset="0"/>
              </a:rPr>
              <a:t>Z = 55  </a:t>
            </a:r>
            <a:endParaRPr lang="pt-BR" baseline="-25000">
              <a:solidFill>
                <a:srgbClr val="FFFFFF"/>
              </a:solidFill>
              <a:latin typeface="Lucida Sans Typewriter" pitchFamily="49" charset="0"/>
            </a:endParaRP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2268538" y="4508500"/>
            <a:ext cx="5616575" cy="519113"/>
            <a:chOff x="1429" y="2840"/>
            <a:chExt cx="3538" cy="327"/>
          </a:xfrm>
        </p:grpSpPr>
        <p:sp>
          <p:nvSpPr>
            <p:cNvPr id="28721" name="Text Box 39"/>
            <p:cNvSpPr txBox="1">
              <a:spLocks noChangeArrowheads="1"/>
            </p:cNvSpPr>
            <p:nvPr/>
          </p:nvSpPr>
          <p:spPr bwMode="auto">
            <a:xfrm>
              <a:off x="1429" y="2840"/>
              <a:ext cx="149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809625" indent="-809625" algn="just">
                <a:spcBef>
                  <a:spcPct val="50000"/>
                </a:spcBef>
              </a:pPr>
              <a:r>
                <a:rPr lang="pt-BR">
                  <a:solidFill>
                    <a:srgbClr val="FFFFFF"/>
                  </a:solidFill>
                  <a:latin typeface="Lucida Sans Typewriter" pitchFamily="49" charset="0"/>
                </a:rPr>
                <a:t>A – Z = N </a:t>
              </a:r>
              <a:endParaRPr lang="pt-BR" baseline="-25000">
                <a:solidFill>
                  <a:srgbClr val="FFFFFF"/>
                </a:solidFill>
                <a:latin typeface="Lucida Sans Typewriter" pitchFamily="49" charset="0"/>
              </a:endParaRPr>
            </a:p>
          </p:txBody>
        </p:sp>
        <p:sp>
          <p:nvSpPr>
            <p:cNvPr id="28722" name="Text Box 40"/>
            <p:cNvSpPr txBox="1">
              <a:spLocks noChangeArrowheads="1"/>
            </p:cNvSpPr>
            <p:nvPr/>
          </p:nvSpPr>
          <p:spPr bwMode="auto">
            <a:xfrm>
              <a:off x="3107" y="2840"/>
              <a:ext cx="186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809625" indent="-809625" algn="just">
                <a:spcBef>
                  <a:spcPct val="50000"/>
                </a:spcBef>
              </a:pPr>
              <a:r>
                <a:rPr lang="pt-BR">
                  <a:solidFill>
                    <a:srgbClr val="FFFFFF"/>
                  </a:solidFill>
                  <a:latin typeface="Lucida Sans Typewriter" pitchFamily="49" charset="0"/>
                </a:rPr>
                <a:t>137 – Z = 82  </a:t>
              </a:r>
              <a:endParaRPr lang="pt-BR" baseline="-25000">
                <a:solidFill>
                  <a:srgbClr val="FFFFFF"/>
                </a:solidFill>
                <a:latin typeface="Lucida Sans Typewriter" pitchFamily="49" charset="0"/>
              </a:endParaRPr>
            </a:p>
          </p:txBody>
        </p:sp>
        <p:sp>
          <p:nvSpPr>
            <p:cNvPr id="28723" name="Line 41"/>
            <p:cNvSpPr>
              <a:spLocks noChangeShapeType="1"/>
            </p:cNvSpPr>
            <p:nvPr/>
          </p:nvSpPr>
          <p:spPr bwMode="auto">
            <a:xfrm>
              <a:off x="2834" y="3022"/>
              <a:ext cx="227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38954" name="Oval 42"/>
          <p:cNvSpPr>
            <a:spLocks noChangeArrowheads="1"/>
          </p:cNvSpPr>
          <p:nvPr/>
        </p:nvSpPr>
        <p:spPr bwMode="auto">
          <a:xfrm>
            <a:off x="2124075" y="5876925"/>
            <a:ext cx="1657350" cy="792163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pSp>
        <p:nvGrpSpPr>
          <p:cNvPr id="3" name="Group 88"/>
          <p:cNvGrpSpPr>
            <a:grpSpLocks/>
          </p:cNvGrpSpPr>
          <p:nvPr/>
        </p:nvGrpSpPr>
        <p:grpSpPr bwMode="auto">
          <a:xfrm>
            <a:off x="395288" y="1636713"/>
            <a:ext cx="7200900" cy="2368550"/>
            <a:chOff x="249" y="1031"/>
            <a:chExt cx="4536" cy="1492"/>
          </a:xfrm>
        </p:grpSpPr>
        <p:sp>
          <p:nvSpPr>
            <p:cNvPr id="28682" name="Text Box 61"/>
            <p:cNvSpPr txBox="1">
              <a:spLocks noChangeArrowheads="1"/>
            </p:cNvSpPr>
            <p:nvPr/>
          </p:nvSpPr>
          <p:spPr bwMode="auto">
            <a:xfrm>
              <a:off x="1518" y="1031"/>
              <a:ext cx="113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pt-BR" sz="2600" b="1">
                  <a:solidFill>
                    <a:srgbClr val="FFFF00"/>
                  </a:solidFill>
                  <a:latin typeface="Lucida Sans Typewriter" pitchFamily="49" charset="0"/>
                </a:rPr>
                <a:t>isóbaro</a:t>
              </a:r>
            </a:p>
          </p:txBody>
        </p:sp>
        <p:sp>
          <p:nvSpPr>
            <p:cNvPr id="28683" name="Text Box 27"/>
            <p:cNvSpPr txBox="1">
              <a:spLocks noChangeArrowheads="1"/>
            </p:cNvSpPr>
            <p:nvPr/>
          </p:nvSpPr>
          <p:spPr bwMode="auto">
            <a:xfrm>
              <a:off x="4179" y="2060"/>
              <a:ext cx="54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60363" indent="-360363" algn="just">
                <a:spcBef>
                  <a:spcPct val="50000"/>
                </a:spcBef>
              </a:pPr>
              <a:r>
                <a:rPr lang="pt-BR" sz="2400">
                  <a:solidFill>
                    <a:schemeClr val="bg1"/>
                  </a:solidFill>
                  <a:latin typeface="Lucida Sans Typewriter" pitchFamily="49" charset="0"/>
                </a:rPr>
                <a:t>82</a:t>
              </a:r>
            </a:p>
          </p:txBody>
        </p:sp>
        <p:grpSp>
          <p:nvGrpSpPr>
            <p:cNvPr id="28684" name="Group 68"/>
            <p:cNvGrpSpPr>
              <a:grpSpLocks/>
            </p:cNvGrpSpPr>
            <p:nvPr/>
          </p:nvGrpSpPr>
          <p:grpSpPr bwMode="auto">
            <a:xfrm>
              <a:off x="249" y="1379"/>
              <a:ext cx="817" cy="327"/>
              <a:chOff x="249" y="1379"/>
              <a:chExt cx="817" cy="327"/>
            </a:xfrm>
          </p:grpSpPr>
          <p:sp>
            <p:nvSpPr>
              <p:cNvPr id="28719" name="Text Box 49"/>
              <p:cNvSpPr txBox="1">
                <a:spLocks noChangeArrowheads="1"/>
              </p:cNvSpPr>
              <p:nvPr/>
            </p:nvSpPr>
            <p:spPr bwMode="auto">
              <a:xfrm>
                <a:off x="249" y="1379"/>
                <a:ext cx="567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>
                    <a:solidFill>
                      <a:srgbClr val="FFCC00"/>
                    </a:solidFill>
                    <a:latin typeface="Lucida Sans Typewriter" pitchFamily="49" charset="0"/>
                  </a:rPr>
                  <a:t>A</a:t>
                </a:r>
              </a:p>
            </p:txBody>
          </p:sp>
          <p:sp>
            <p:nvSpPr>
              <p:cNvPr id="28720" name="Line 51"/>
              <p:cNvSpPr>
                <a:spLocks noChangeShapeType="1"/>
              </p:cNvSpPr>
              <p:nvPr/>
            </p:nvSpPr>
            <p:spPr bwMode="auto">
              <a:xfrm>
                <a:off x="567" y="1525"/>
                <a:ext cx="499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8685" name="Group 69"/>
            <p:cNvGrpSpPr>
              <a:grpSpLocks/>
            </p:cNvGrpSpPr>
            <p:nvPr/>
          </p:nvGrpSpPr>
          <p:grpSpPr bwMode="auto">
            <a:xfrm>
              <a:off x="249" y="1797"/>
              <a:ext cx="771" cy="327"/>
              <a:chOff x="249" y="1797"/>
              <a:chExt cx="771" cy="327"/>
            </a:xfrm>
          </p:grpSpPr>
          <p:sp>
            <p:nvSpPr>
              <p:cNvPr id="28717" name="Text Box 47"/>
              <p:cNvSpPr txBox="1">
                <a:spLocks noChangeArrowheads="1"/>
              </p:cNvSpPr>
              <p:nvPr/>
            </p:nvSpPr>
            <p:spPr bwMode="auto">
              <a:xfrm>
                <a:off x="249" y="1797"/>
                <a:ext cx="567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>
                    <a:solidFill>
                      <a:srgbClr val="FFCC00"/>
                    </a:solidFill>
                    <a:latin typeface="Lucida Sans Typewriter" pitchFamily="49" charset="0"/>
                  </a:rPr>
                  <a:t>Z</a:t>
                </a:r>
              </a:p>
            </p:txBody>
          </p:sp>
          <p:sp>
            <p:nvSpPr>
              <p:cNvPr id="28718" name="Line 52"/>
              <p:cNvSpPr>
                <a:spLocks noChangeShapeType="1"/>
              </p:cNvSpPr>
              <p:nvPr/>
            </p:nvSpPr>
            <p:spPr bwMode="auto">
              <a:xfrm>
                <a:off x="521" y="1979"/>
                <a:ext cx="499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8686" name="Group 70"/>
            <p:cNvGrpSpPr>
              <a:grpSpLocks/>
            </p:cNvGrpSpPr>
            <p:nvPr/>
          </p:nvGrpSpPr>
          <p:grpSpPr bwMode="auto">
            <a:xfrm>
              <a:off x="249" y="2060"/>
              <a:ext cx="726" cy="327"/>
              <a:chOff x="249" y="2060"/>
              <a:chExt cx="726" cy="327"/>
            </a:xfrm>
          </p:grpSpPr>
          <p:sp>
            <p:nvSpPr>
              <p:cNvPr id="28715" name="Text Box 50"/>
              <p:cNvSpPr txBox="1">
                <a:spLocks noChangeArrowheads="1"/>
              </p:cNvSpPr>
              <p:nvPr/>
            </p:nvSpPr>
            <p:spPr bwMode="auto">
              <a:xfrm>
                <a:off x="249" y="2060"/>
                <a:ext cx="567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>
                    <a:solidFill>
                      <a:srgbClr val="FFCC00"/>
                    </a:solidFill>
                    <a:latin typeface="Lucida Sans Typewriter" pitchFamily="49" charset="0"/>
                  </a:rPr>
                  <a:t>N</a:t>
                </a:r>
              </a:p>
            </p:txBody>
          </p:sp>
          <p:sp>
            <p:nvSpPr>
              <p:cNvPr id="28716" name="Line 54"/>
              <p:cNvSpPr>
                <a:spLocks noChangeShapeType="1"/>
              </p:cNvSpPr>
              <p:nvPr/>
            </p:nvSpPr>
            <p:spPr bwMode="auto">
              <a:xfrm>
                <a:off x="521" y="2205"/>
                <a:ext cx="45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8687" name="Group 72"/>
            <p:cNvGrpSpPr>
              <a:grpSpLocks/>
            </p:cNvGrpSpPr>
            <p:nvPr/>
          </p:nvGrpSpPr>
          <p:grpSpPr bwMode="auto">
            <a:xfrm>
              <a:off x="930" y="1480"/>
              <a:ext cx="907" cy="635"/>
              <a:chOff x="930" y="1480"/>
              <a:chExt cx="907" cy="635"/>
            </a:xfrm>
          </p:grpSpPr>
          <p:sp>
            <p:nvSpPr>
              <p:cNvPr id="28711" name="Text Box 17"/>
              <p:cNvSpPr txBox="1">
                <a:spLocks noChangeArrowheads="1"/>
              </p:cNvSpPr>
              <p:nvPr/>
            </p:nvSpPr>
            <p:spPr bwMode="auto">
              <a:xfrm>
                <a:off x="975" y="1505"/>
                <a:ext cx="295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 sz="4800">
                    <a:solidFill>
                      <a:srgbClr val="FFFFCC"/>
                    </a:solidFill>
                    <a:latin typeface="Lucida Sans Typewriter" pitchFamily="49" charset="0"/>
                  </a:rPr>
                  <a:t>A</a:t>
                </a:r>
              </a:p>
            </p:txBody>
          </p:sp>
          <p:sp>
            <p:nvSpPr>
              <p:cNvPr id="28712" name="Text Box 18"/>
              <p:cNvSpPr txBox="1">
                <a:spLocks noChangeArrowheads="1"/>
              </p:cNvSpPr>
              <p:nvPr/>
            </p:nvSpPr>
            <p:spPr bwMode="auto">
              <a:xfrm>
                <a:off x="1156" y="1480"/>
                <a:ext cx="567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 b="1" baseline="30000">
                    <a:solidFill>
                      <a:schemeClr val="bg1"/>
                    </a:solidFill>
                    <a:latin typeface="Lucida Sans Typewriter" pitchFamily="49" charset="0"/>
                  </a:rPr>
                  <a:t>137</a:t>
                </a:r>
              </a:p>
            </p:txBody>
          </p:sp>
          <p:sp>
            <p:nvSpPr>
              <p:cNvPr id="28713" name="Text Box 19"/>
              <p:cNvSpPr txBox="1">
                <a:spLocks noChangeArrowheads="1"/>
              </p:cNvSpPr>
              <p:nvPr/>
            </p:nvSpPr>
            <p:spPr bwMode="auto">
              <a:xfrm>
                <a:off x="1270" y="1788"/>
                <a:ext cx="567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>
                    <a:solidFill>
                      <a:schemeClr val="bg1"/>
                    </a:solidFill>
                    <a:latin typeface="Lucida Sans Typewriter" pitchFamily="49" charset="0"/>
                  </a:rPr>
                  <a:t>z </a:t>
                </a:r>
              </a:p>
            </p:txBody>
          </p:sp>
          <p:sp>
            <p:nvSpPr>
              <p:cNvPr id="28714" name="Line 20"/>
              <p:cNvSpPr>
                <a:spLocks noChangeShapeType="1"/>
              </p:cNvSpPr>
              <p:nvPr/>
            </p:nvSpPr>
            <p:spPr bwMode="auto">
              <a:xfrm>
                <a:off x="930" y="2069"/>
                <a:ext cx="544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8688" name="Group 74"/>
            <p:cNvGrpSpPr>
              <a:grpSpLocks/>
            </p:cNvGrpSpPr>
            <p:nvPr/>
          </p:nvGrpSpPr>
          <p:grpSpPr bwMode="auto">
            <a:xfrm>
              <a:off x="3946" y="1480"/>
              <a:ext cx="839" cy="635"/>
              <a:chOff x="3946" y="1480"/>
              <a:chExt cx="839" cy="635"/>
            </a:xfrm>
          </p:grpSpPr>
          <p:sp>
            <p:nvSpPr>
              <p:cNvPr id="28707" name="Text Box 24"/>
              <p:cNvSpPr txBox="1">
                <a:spLocks noChangeArrowheads="1"/>
              </p:cNvSpPr>
              <p:nvPr/>
            </p:nvSpPr>
            <p:spPr bwMode="auto">
              <a:xfrm>
                <a:off x="4218" y="1480"/>
                <a:ext cx="567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 b="1" baseline="30000">
                    <a:solidFill>
                      <a:schemeClr val="bg1"/>
                    </a:solidFill>
                    <a:latin typeface="Lucida Sans Typewriter" pitchFamily="49" charset="0"/>
                  </a:rPr>
                  <a:t>138</a:t>
                </a:r>
              </a:p>
            </p:txBody>
          </p:sp>
          <p:sp>
            <p:nvSpPr>
              <p:cNvPr id="28708" name="Text Box 25"/>
              <p:cNvSpPr txBox="1">
                <a:spLocks noChangeArrowheads="1"/>
              </p:cNvSpPr>
              <p:nvPr/>
            </p:nvSpPr>
            <p:spPr bwMode="auto">
              <a:xfrm>
                <a:off x="4218" y="1875"/>
                <a:ext cx="567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 b="1" baseline="30000">
                    <a:solidFill>
                      <a:schemeClr val="bg1"/>
                    </a:solidFill>
                    <a:latin typeface="Lucida Sans Typewriter" pitchFamily="49" charset="0"/>
                  </a:rPr>
                  <a:t>56</a:t>
                </a:r>
              </a:p>
            </p:txBody>
          </p:sp>
          <p:sp>
            <p:nvSpPr>
              <p:cNvPr id="28709" name="Text Box 43"/>
              <p:cNvSpPr txBox="1">
                <a:spLocks noChangeArrowheads="1"/>
              </p:cNvSpPr>
              <p:nvPr/>
            </p:nvSpPr>
            <p:spPr bwMode="auto">
              <a:xfrm>
                <a:off x="3946" y="1525"/>
                <a:ext cx="295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 sz="4800">
                    <a:solidFill>
                      <a:srgbClr val="FFFFCC"/>
                    </a:solidFill>
                    <a:latin typeface="Lucida Sans Typewriter" pitchFamily="49" charset="0"/>
                  </a:rPr>
                  <a:t>C</a:t>
                </a:r>
              </a:p>
            </p:txBody>
          </p:sp>
          <p:sp>
            <p:nvSpPr>
              <p:cNvPr id="28710" name="Line 45"/>
              <p:cNvSpPr>
                <a:spLocks noChangeShapeType="1"/>
              </p:cNvSpPr>
              <p:nvPr/>
            </p:nvSpPr>
            <p:spPr bwMode="auto">
              <a:xfrm>
                <a:off x="4014" y="2069"/>
                <a:ext cx="544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8689" name="Group 73"/>
            <p:cNvGrpSpPr>
              <a:grpSpLocks/>
            </p:cNvGrpSpPr>
            <p:nvPr/>
          </p:nvGrpSpPr>
          <p:grpSpPr bwMode="auto">
            <a:xfrm>
              <a:off x="2540" y="1480"/>
              <a:ext cx="794" cy="635"/>
              <a:chOff x="2540" y="1480"/>
              <a:chExt cx="794" cy="635"/>
            </a:xfrm>
          </p:grpSpPr>
          <p:sp>
            <p:nvSpPr>
              <p:cNvPr id="28703" name="Text Box 13"/>
              <p:cNvSpPr txBox="1">
                <a:spLocks noChangeArrowheads="1"/>
              </p:cNvSpPr>
              <p:nvPr/>
            </p:nvSpPr>
            <p:spPr bwMode="auto">
              <a:xfrm>
                <a:off x="2767" y="1480"/>
                <a:ext cx="567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 b="1" baseline="30000">
                    <a:solidFill>
                      <a:schemeClr val="bg1"/>
                    </a:solidFill>
                    <a:latin typeface="Lucida Sans Typewriter" pitchFamily="49" charset="0"/>
                  </a:rPr>
                  <a:t>137</a:t>
                </a:r>
              </a:p>
            </p:txBody>
          </p:sp>
          <p:sp>
            <p:nvSpPr>
              <p:cNvPr id="28704" name="Text Box 14"/>
              <p:cNvSpPr txBox="1">
                <a:spLocks noChangeArrowheads="1"/>
              </p:cNvSpPr>
              <p:nvPr/>
            </p:nvSpPr>
            <p:spPr bwMode="auto">
              <a:xfrm>
                <a:off x="2767" y="1875"/>
                <a:ext cx="567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 b="1" baseline="30000">
                    <a:solidFill>
                      <a:schemeClr val="bg1"/>
                    </a:solidFill>
                    <a:latin typeface="Lucida Sans Typewriter" pitchFamily="49" charset="0"/>
                  </a:rPr>
                  <a:t>56</a:t>
                </a:r>
              </a:p>
            </p:txBody>
          </p:sp>
          <p:sp>
            <p:nvSpPr>
              <p:cNvPr id="28705" name="Text Box 44"/>
              <p:cNvSpPr txBox="1">
                <a:spLocks noChangeArrowheads="1"/>
              </p:cNvSpPr>
              <p:nvPr/>
            </p:nvSpPr>
            <p:spPr bwMode="auto">
              <a:xfrm>
                <a:off x="2540" y="1505"/>
                <a:ext cx="295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60363" indent="-360363" algn="just">
                  <a:spcBef>
                    <a:spcPct val="50000"/>
                  </a:spcBef>
                </a:pPr>
                <a:r>
                  <a:rPr lang="pt-BR" sz="4800">
                    <a:solidFill>
                      <a:srgbClr val="FFFFCC"/>
                    </a:solidFill>
                    <a:latin typeface="Lucida Sans Typewriter" pitchFamily="49" charset="0"/>
                  </a:rPr>
                  <a:t>B</a:t>
                </a:r>
              </a:p>
            </p:txBody>
          </p:sp>
          <p:sp>
            <p:nvSpPr>
              <p:cNvPr id="28706" name="Line 46"/>
              <p:cNvSpPr>
                <a:spLocks noChangeShapeType="1"/>
              </p:cNvSpPr>
              <p:nvPr/>
            </p:nvSpPr>
            <p:spPr bwMode="auto">
              <a:xfrm>
                <a:off x="2563" y="2069"/>
                <a:ext cx="544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8690" name="Group 85"/>
            <p:cNvGrpSpPr>
              <a:grpSpLocks/>
            </p:cNvGrpSpPr>
            <p:nvPr/>
          </p:nvGrpSpPr>
          <p:grpSpPr bwMode="auto">
            <a:xfrm>
              <a:off x="2835" y="1716"/>
              <a:ext cx="1406" cy="308"/>
              <a:chOff x="2835" y="1716"/>
              <a:chExt cx="1406" cy="308"/>
            </a:xfrm>
          </p:grpSpPr>
          <p:sp>
            <p:nvSpPr>
              <p:cNvPr id="28701" name="Line 59"/>
              <p:cNvSpPr>
                <a:spLocks noChangeShapeType="1"/>
              </p:cNvSpPr>
              <p:nvPr/>
            </p:nvSpPr>
            <p:spPr bwMode="auto">
              <a:xfrm>
                <a:off x="3062" y="1979"/>
                <a:ext cx="998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8702" name="Text Box 60"/>
              <p:cNvSpPr txBox="1">
                <a:spLocks noChangeArrowheads="1"/>
              </p:cNvSpPr>
              <p:nvPr/>
            </p:nvSpPr>
            <p:spPr bwMode="auto">
              <a:xfrm>
                <a:off x="2835" y="1716"/>
                <a:ext cx="1406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pt-BR" sz="2600" b="1">
                    <a:solidFill>
                      <a:srgbClr val="FFFF00"/>
                    </a:solidFill>
                    <a:latin typeface="Lucida Sans Typewriter" pitchFamily="49" charset="0"/>
                  </a:rPr>
                  <a:t>isótopo</a:t>
                </a:r>
              </a:p>
            </p:txBody>
          </p:sp>
        </p:grpSp>
        <p:grpSp>
          <p:nvGrpSpPr>
            <p:cNvPr id="28691" name="Group 82"/>
            <p:cNvGrpSpPr>
              <a:grpSpLocks/>
            </p:cNvGrpSpPr>
            <p:nvPr/>
          </p:nvGrpSpPr>
          <p:grpSpPr bwMode="auto">
            <a:xfrm>
              <a:off x="1338" y="1298"/>
              <a:ext cx="1543" cy="136"/>
              <a:chOff x="1338" y="1298"/>
              <a:chExt cx="1543" cy="136"/>
            </a:xfrm>
          </p:grpSpPr>
          <p:sp>
            <p:nvSpPr>
              <p:cNvPr id="28698" name="Line 55"/>
              <p:cNvSpPr>
                <a:spLocks noChangeShapeType="1"/>
              </p:cNvSpPr>
              <p:nvPr/>
            </p:nvSpPr>
            <p:spPr bwMode="auto">
              <a:xfrm>
                <a:off x="1338" y="1298"/>
                <a:ext cx="1543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8699" name="Line 56"/>
              <p:cNvSpPr>
                <a:spLocks noChangeShapeType="1"/>
              </p:cNvSpPr>
              <p:nvPr/>
            </p:nvSpPr>
            <p:spPr bwMode="auto">
              <a:xfrm>
                <a:off x="2875" y="1298"/>
                <a:ext cx="0" cy="136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8700" name="Line 57"/>
              <p:cNvSpPr>
                <a:spLocks noChangeShapeType="1"/>
              </p:cNvSpPr>
              <p:nvPr/>
            </p:nvSpPr>
            <p:spPr bwMode="auto">
              <a:xfrm>
                <a:off x="1338" y="1298"/>
                <a:ext cx="0" cy="136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8692" name="Text Box 21"/>
            <p:cNvSpPr txBox="1">
              <a:spLocks noChangeArrowheads="1"/>
            </p:cNvSpPr>
            <p:nvPr/>
          </p:nvSpPr>
          <p:spPr bwMode="auto">
            <a:xfrm>
              <a:off x="975" y="2060"/>
              <a:ext cx="54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60363" indent="-360363" algn="just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</a:t>
              </a:r>
              <a:r>
                <a:rPr lang="pt-BR" sz="2400">
                  <a:solidFill>
                    <a:schemeClr val="bg1"/>
                  </a:solidFill>
                  <a:latin typeface="Lucida Sans Typewriter" pitchFamily="49" charset="0"/>
                </a:rPr>
                <a:t>82</a:t>
              </a:r>
            </a:p>
          </p:txBody>
        </p:sp>
        <p:grpSp>
          <p:nvGrpSpPr>
            <p:cNvPr id="28693" name="Group 83"/>
            <p:cNvGrpSpPr>
              <a:grpSpLocks/>
            </p:cNvGrpSpPr>
            <p:nvPr/>
          </p:nvGrpSpPr>
          <p:grpSpPr bwMode="auto">
            <a:xfrm>
              <a:off x="1247" y="2341"/>
              <a:ext cx="3130" cy="137"/>
              <a:chOff x="1111" y="2341"/>
              <a:chExt cx="3221" cy="137"/>
            </a:xfrm>
          </p:grpSpPr>
          <p:sp>
            <p:nvSpPr>
              <p:cNvPr id="28695" name="Line 33"/>
              <p:cNvSpPr>
                <a:spLocks noChangeShapeType="1"/>
              </p:cNvSpPr>
              <p:nvPr/>
            </p:nvSpPr>
            <p:spPr bwMode="auto">
              <a:xfrm>
                <a:off x="1111" y="2478"/>
                <a:ext cx="3221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8696" name="Line 35"/>
              <p:cNvSpPr>
                <a:spLocks noChangeShapeType="1"/>
              </p:cNvSpPr>
              <p:nvPr/>
            </p:nvSpPr>
            <p:spPr bwMode="auto">
              <a:xfrm flipV="1">
                <a:off x="1111" y="2341"/>
                <a:ext cx="0" cy="137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8697" name="Line 62"/>
              <p:cNvSpPr>
                <a:spLocks noChangeShapeType="1"/>
              </p:cNvSpPr>
              <p:nvPr/>
            </p:nvSpPr>
            <p:spPr bwMode="auto">
              <a:xfrm flipV="1">
                <a:off x="4332" y="2341"/>
                <a:ext cx="0" cy="137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8694" name="Text Box 64"/>
            <p:cNvSpPr txBox="1">
              <a:spLocks noChangeArrowheads="1"/>
            </p:cNvSpPr>
            <p:nvPr/>
          </p:nvSpPr>
          <p:spPr bwMode="auto">
            <a:xfrm>
              <a:off x="1610" y="2215"/>
              <a:ext cx="1996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pt-BR" sz="2600" b="1">
                  <a:solidFill>
                    <a:srgbClr val="FFFF00"/>
                  </a:solidFill>
                  <a:latin typeface="Lucida Sans Typewriter" pitchFamily="49" charset="0"/>
                </a:rPr>
                <a:t>isótono</a:t>
              </a: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0" grpId="0"/>
      <p:bldP spid="38921" grpId="0"/>
      <p:bldP spid="38948" grpId="0"/>
      <p:bldP spid="38949" grpId="0"/>
      <p:bldP spid="3895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7"/>
          <p:cNvSpPr txBox="1">
            <a:spLocks noChangeArrowheads="1"/>
          </p:cNvSpPr>
          <p:nvPr/>
        </p:nvSpPr>
        <p:spPr bwMode="auto">
          <a:xfrm>
            <a:off x="168275" y="-26988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07963" y="2133600"/>
            <a:ext cx="8856662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9263" indent="-449263" algn="just">
              <a:spcBef>
                <a:spcPct val="50000"/>
              </a:spcBef>
            </a:pPr>
            <a:r>
              <a:rPr lang="pt-BR">
                <a:solidFill>
                  <a:srgbClr val="FFFF00"/>
                </a:solidFill>
              </a:rPr>
              <a:t>3) </a:t>
            </a:r>
            <a:r>
              <a:rPr lang="pt-BR">
                <a:solidFill>
                  <a:schemeClr val="bg1"/>
                </a:solidFill>
              </a:rPr>
              <a:t>Um determinado  átomo  genérico  </a:t>
            </a:r>
            <a:r>
              <a:rPr lang="pt-BR">
                <a:solidFill>
                  <a:srgbClr val="FFFF00"/>
                </a:solidFill>
              </a:rPr>
              <a:t>X </a:t>
            </a:r>
            <a:r>
              <a:rPr lang="pt-BR">
                <a:solidFill>
                  <a:schemeClr val="bg1"/>
                </a:solidFill>
              </a:rPr>
              <a:t> apresenta número de massa (A) igual a (2x + 8) e número de elétrons representado por x + 1.</a:t>
            </a:r>
            <a:r>
              <a:rPr lang="pt-BR">
                <a:solidFill>
                  <a:srgbClr val="FFFF00"/>
                </a:solidFill>
              </a:rPr>
              <a:t> </a:t>
            </a:r>
            <a:r>
              <a:rPr lang="pt-BR">
                <a:solidFill>
                  <a:schemeClr val="bg1"/>
                </a:solidFill>
              </a:rPr>
              <a:t>Sabendo-se que o número de nêutrons é de 15. Qual o número atômico desse átomo ?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275013" y="1484313"/>
            <a:ext cx="23764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pt-BR" b="1">
                <a:solidFill>
                  <a:srgbClr val="FFFE00"/>
                </a:solidFill>
                <a:latin typeface="Lucida Sans Typewriter" pitchFamily="49" charset="0"/>
              </a:rPr>
              <a:t>EXERCÍCIO</a:t>
            </a:r>
            <a:r>
              <a:rPr lang="pt-BR">
                <a:solidFill>
                  <a:srgbClr val="FFFE00"/>
                </a:solidFill>
                <a:latin typeface="Lucida Sans Typewriter" pitchFamily="49" charset="0"/>
              </a:rPr>
              <a:t>  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754063" y="5070475"/>
            <a:ext cx="8066087" cy="1454150"/>
            <a:chOff x="475" y="3194"/>
            <a:chExt cx="5081" cy="916"/>
          </a:xfrm>
        </p:grpSpPr>
        <p:sp>
          <p:nvSpPr>
            <p:cNvPr id="29702" name="Text Box 13"/>
            <p:cNvSpPr txBox="1">
              <a:spLocks noChangeArrowheads="1"/>
            </p:cNvSpPr>
            <p:nvPr/>
          </p:nvSpPr>
          <p:spPr bwMode="auto">
            <a:xfrm>
              <a:off x="475" y="3194"/>
              <a:ext cx="140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A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( ) </a:t>
              </a: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8</a:t>
              </a:r>
            </a:p>
          </p:txBody>
        </p:sp>
        <p:sp>
          <p:nvSpPr>
            <p:cNvPr id="29703" name="Text Box 14"/>
            <p:cNvSpPr txBox="1">
              <a:spLocks noChangeArrowheads="1"/>
            </p:cNvSpPr>
            <p:nvPr/>
          </p:nvSpPr>
          <p:spPr bwMode="auto">
            <a:xfrm>
              <a:off x="2289" y="3194"/>
              <a:ext cx="140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B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( ) </a:t>
              </a: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11</a:t>
              </a:r>
            </a:p>
          </p:txBody>
        </p:sp>
        <p:sp>
          <p:nvSpPr>
            <p:cNvPr id="29704" name="Text Box 15"/>
            <p:cNvSpPr txBox="1">
              <a:spLocks noChangeArrowheads="1"/>
            </p:cNvSpPr>
            <p:nvPr/>
          </p:nvSpPr>
          <p:spPr bwMode="auto">
            <a:xfrm>
              <a:off x="4149" y="3194"/>
              <a:ext cx="140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C 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( ) </a:t>
              </a: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10</a:t>
              </a:r>
            </a:p>
          </p:txBody>
        </p:sp>
        <p:sp>
          <p:nvSpPr>
            <p:cNvPr id="29705" name="Text Box 17"/>
            <p:cNvSpPr txBox="1">
              <a:spLocks noChangeArrowheads="1"/>
            </p:cNvSpPr>
            <p:nvPr/>
          </p:nvSpPr>
          <p:spPr bwMode="auto">
            <a:xfrm>
              <a:off x="475" y="3783"/>
              <a:ext cx="140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D 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( ) </a:t>
              </a: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18</a:t>
              </a:r>
            </a:p>
          </p:txBody>
        </p:sp>
        <p:sp>
          <p:nvSpPr>
            <p:cNvPr id="29706" name="Text Box 18"/>
            <p:cNvSpPr txBox="1">
              <a:spLocks noChangeArrowheads="1"/>
            </p:cNvSpPr>
            <p:nvPr/>
          </p:nvSpPr>
          <p:spPr bwMode="auto">
            <a:xfrm>
              <a:off x="2289" y="3783"/>
              <a:ext cx="140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E</a:t>
              </a: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 ( )</a:t>
              </a:r>
              <a:r>
                <a:rPr lang="pt-BR">
                  <a:solidFill>
                    <a:srgbClr val="FFFF00"/>
                  </a:solidFill>
                  <a:latin typeface="Lucida Sans Typewriter" pitchFamily="49" charset="0"/>
                </a:rPr>
                <a:t> 9</a:t>
              </a: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6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7"/>
          <p:cNvSpPr txBox="1">
            <a:spLocks noChangeArrowheads="1"/>
          </p:cNvSpPr>
          <p:nvPr/>
        </p:nvSpPr>
        <p:spPr bwMode="auto">
          <a:xfrm>
            <a:off x="168275" y="-42863"/>
            <a:ext cx="51339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Estrutura Atômica 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3275013" y="1484313"/>
            <a:ext cx="23764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pt-BR" b="1">
                <a:solidFill>
                  <a:srgbClr val="FFFE00"/>
                </a:solidFill>
                <a:latin typeface="Lucida Sans Typewriter" pitchFamily="49" charset="0"/>
              </a:rPr>
              <a:t>RESOLVENDO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4211638" y="5430838"/>
            <a:ext cx="3673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>
                <a:solidFill>
                  <a:schemeClr val="bg1"/>
                </a:solidFill>
                <a:latin typeface="Lucida Sans Typewriter" pitchFamily="49" charset="0"/>
              </a:rPr>
              <a:t>Mas, Z = x + 1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3635375" y="29972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>
                <a:solidFill>
                  <a:schemeClr val="bg1"/>
                </a:solidFill>
                <a:latin typeface="Lucida Sans Typewriter" pitchFamily="49" charset="0"/>
              </a:rPr>
              <a:t>  15 = 2x + 8 – (x + 1) 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4084638" y="3573463"/>
            <a:ext cx="4464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>
                <a:solidFill>
                  <a:schemeClr val="bg1"/>
                </a:solidFill>
                <a:latin typeface="Lucida Sans Typewriter" pitchFamily="49" charset="0"/>
              </a:rPr>
              <a:t>15 = 2x + 8 - x - 1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4210050" y="4710113"/>
            <a:ext cx="4610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>
                <a:solidFill>
                  <a:srgbClr val="FFFF00"/>
                </a:solidFill>
                <a:latin typeface="Lucida Sans Typewriter" pitchFamily="49" charset="0"/>
              </a:rPr>
              <a:t>x = 8 (Cuidado!)</a:t>
            </a:r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4211638" y="6078538"/>
            <a:ext cx="3673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>
                <a:solidFill>
                  <a:schemeClr val="bg1"/>
                </a:solidFill>
                <a:latin typeface="Lucida Sans Typewriter" pitchFamily="49" charset="0"/>
              </a:rPr>
              <a:t>Logo: Z = </a:t>
            </a:r>
            <a:r>
              <a:rPr lang="pt-BR">
                <a:solidFill>
                  <a:srgbClr val="FFFF00"/>
                </a:solidFill>
                <a:latin typeface="Lucida Sans Typewriter" pitchFamily="49" charset="0"/>
              </a:rPr>
              <a:t>9</a:t>
            </a:r>
          </a:p>
        </p:txBody>
      </p:sp>
      <p:sp>
        <p:nvSpPr>
          <p:cNvPr id="28695" name="Oval 23"/>
          <p:cNvSpPr>
            <a:spLocks noChangeArrowheads="1"/>
          </p:cNvSpPr>
          <p:nvPr/>
        </p:nvSpPr>
        <p:spPr bwMode="auto">
          <a:xfrm>
            <a:off x="6324600" y="6094413"/>
            <a:ext cx="577850" cy="50323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4859338" y="2276475"/>
            <a:ext cx="37449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>
                <a:solidFill>
                  <a:srgbClr val="00FFFF"/>
                </a:solidFill>
                <a:latin typeface="Lucida Sans Typewriter" pitchFamily="49" charset="0"/>
              </a:rPr>
              <a:t>N = A - Z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825" y="3222625"/>
            <a:ext cx="3025775" cy="1949450"/>
            <a:chOff x="158" y="2030"/>
            <a:chExt cx="1906" cy="1228"/>
          </a:xfrm>
        </p:grpSpPr>
        <p:sp>
          <p:nvSpPr>
            <p:cNvPr id="30733" name="Line 17"/>
            <p:cNvSpPr>
              <a:spLocks noChangeShapeType="1"/>
            </p:cNvSpPr>
            <p:nvPr/>
          </p:nvSpPr>
          <p:spPr bwMode="auto">
            <a:xfrm>
              <a:off x="884" y="2923"/>
              <a:ext cx="1179" cy="8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734" name="Text Box 10"/>
            <p:cNvSpPr txBox="1">
              <a:spLocks noChangeArrowheads="1"/>
            </p:cNvSpPr>
            <p:nvPr/>
          </p:nvSpPr>
          <p:spPr bwMode="auto">
            <a:xfrm>
              <a:off x="1610" y="2160"/>
              <a:ext cx="454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 sz="6000">
                  <a:solidFill>
                    <a:srgbClr val="FF0000"/>
                  </a:solidFill>
                  <a:latin typeface="Lucida Sans Typewriter" pitchFamily="49" charset="0"/>
                </a:rPr>
                <a:t>X</a:t>
              </a:r>
            </a:p>
          </p:txBody>
        </p:sp>
        <p:sp>
          <p:nvSpPr>
            <p:cNvPr id="30735" name="Text Box 15"/>
            <p:cNvSpPr txBox="1">
              <a:spLocks noChangeArrowheads="1"/>
            </p:cNvSpPr>
            <p:nvPr/>
          </p:nvSpPr>
          <p:spPr bwMode="auto">
            <a:xfrm>
              <a:off x="804" y="2030"/>
              <a:ext cx="113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2x + 8</a:t>
              </a:r>
            </a:p>
          </p:txBody>
        </p:sp>
        <p:sp>
          <p:nvSpPr>
            <p:cNvPr id="30736" name="Text Box 16"/>
            <p:cNvSpPr txBox="1">
              <a:spLocks noChangeArrowheads="1"/>
            </p:cNvSpPr>
            <p:nvPr/>
          </p:nvSpPr>
          <p:spPr bwMode="auto">
            <a:xfrm>
              <a:off x="930" y="2595"/>
              <a:ext cx="9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x + 1</a:t>
              </a:r>
            </a:p>
          </p:txBody>
        </p:sp>
        <p:sp>
          <p:nvSpPr>
            <p:cNvPr id="30737" name="Text Box 21"/>
            <p:cNvSpPr txBox="1">
              <a:spLocks noChangeArrowheads="1"/>
            </p:cNvSpPr>
            <p:nvPr/>
          </p:nvSpPr>
          <p:spPr bwMode="auto">
            <a:xfrm>
              <a:off x="1338" y="2922"/>
              <a:ext cx="5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>
                  <a:solidFill>
                    <a:schemeClr val="bg1"/>
                  </a:solidFill>
                  <a:latin typeface="Lucida Sans Typewriter" pitchFamily="49" charset="0"/>
                </a:rPr>
                <a:t>15</a:t>
              </a:r>
              <a:r>
                <a:rPr lang="pt-BR" b="1">
                  <a:solidFill>
                    <a:schemeClr val="bg1"/>
                  </a:solidFill>
                  <a:latin typeface="Lucida Sans Typewriter" pitchFamily="49" charset="0"/>
                </a:rPr>
                <a:t> </a:t>
              </a:r>
            </a:p>
          </p:txBody>
        </p:sp>
        <p:sp>
          <p:nvSpPr>
            <p:cNvPr id="30738" name="Text Box 30"/>
            <p:cNvSpPr txBox="1">
              <a:spLocks noChangeArrowheads="1"/>
            </p:cNvSpPr>
            <p:nvPr/>
          </p:nvSpPr>
          <p:spPr bwMode="auto">
            <a:xfrm>
              <a:off x="158" y="2069"/>
              <a:ext cx="45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>
                  <a:solidFill>
                    <a:srgbClr val="66FFFF"/>
                  </a:solidFill>
                  <a:latin typeface="Lucida Sans Typewriter" pitchFamily="49" charset="0"/>
                </a:rPr>
                <a:t>A</a:t>
              </a:r>
            </a:p>
          </p:txBody>
        </p:sp>
        <p:sp>
          <p:nvSpPr>
            <p:cNvPr id="30739" name="Text Box 31"/>
            <p:cNvSpPr txBox="1">
              <a:spLocks noChangeArrowheads="1"/>
            </p:cNvSpPr>
            <p:nvPr/>
          </p:nvSpPr>
          <p:spPr bwMode="auto">
            <a:xfrm>
              <a:off x="158" y="2568"/>
              <a:ext cx="45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>
                  <a:solidFill>
                    <a:srgbClr val="66FFFF"/>
                  </a:solidFill>
                  <a:latin typeface="Lucida Sans Typewriter" pitchFamily="49" charset="0"/>
                </a:rPr>
                <a:t>Z</a:t>
              </a:r>
            </a:p>
          </p:txBody>
        </p:sp>
        <p:sp>
          <p:nvSpPr>
            <p:cNvPr id="30740" name="Text Box 32"/>
            <p:cNvSpPr txBox="1">
              <a:spLocks noChangeArrowheads="1"/>
            </p:cNvSpPr>
            <p:nvPr/>
          </p:nvSpPr>
          <p:spPr bwMode="auto">
            <a:xfrm>
              <a:off x="158" y="2931"/>
              <a:ext cx="45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>
                  <a:solidFill>
                    <a:srgbClr val="66FFFF"/>
                  </a:solidFill>
                  <a:latin typeface="Lucida Sans Typewriter" pitchFamily="49" charset="0"/>
                </a:rPr>
                <a:t>N</a:t>
              </a:r>
            </a:p>
          </p:txBody>
        </p:sp>
        <p:sp>
          <p:nvSpPr>
            <p:cNvPr id="30741" name="Line 35"/>
            <p:cNvSpPr>
              <a:spLocks noChangeShapeType="1"/>
            </p:cNvSpPr>
            <p:nvPr/>
          </p:nvSpPr>
          <p:spPr bwMode="auto">
            <a:xfrm>
              <a:off x="521" y="2205"/>
              <a:ext cx="227" cy="0"/>
            </a:xfrm>
            <a:prstGeom prst="line">
              <a:avLst/>
            </a:prstGeom>
            <a:noFill/>
            <a:ln w="254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742" name="Line 36"/>
            <p:cNvSpPr>
              <a:spLocks noChangeShapeType="1"/>
            </p:cNvSpPr>
            <p:nvPr/>
          </p:nvSpPr>
          <p:spPr bwMode="auto">
            <a:xfrm>
              <a:off x="385" y="2750"/>
              <a:ext cx="544" cy="0"/>
            </a:xfrm>
            <a:prstGeom prst="line">
              <a:avLst/>
            </a:prstGeom>
            <a:noFill/>
            <a:ln w="254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743" name="Line 37"/>
            <p:cNvSpPr>
              <a:spLocks noChangeShapeType="1"/>
            </p:cNvSpPr>
            <p:nvPr/>
          </p:nvSpPr>
          <p:spPr bwMode="auto">
            <a:xfrm>
              <a:off x="386" y="3113"/>
              <a:ext cx="952" cy="0"/>
            </a:xfrm>
            <a:prstGeom prst="line">
              <a:avLst/>
            </a:prstGeom>
            <a:noFill/>
            <a:ln w="254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8711" name="Text Box 39"/>
          <p:cNvSpPr txBox="1">
            <a:spLocks noChangeArrowheads="1"/>
          </p:cNvSpPr>
          <p:nvPr/>
        </p:nvSpPr>
        <p:spPr bwMode="auto">
          <a:xfrm>
            <a:off x="4132263" y="4149725"/>
            <a:ext cx="2882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>
                <a:solidFill>
                  <a:schemeClr val="bg1"/>
                </a:solidFill>
                <a:latin typeface="Lucida Sans Typewriter" pitchFamily="49" charset="0"/>
              </a:rPr>
              <a:t>15 = x + 7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10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/>
      <p:bldP spid="28685" grpId="0"/>
      <p:bldP spid="28683" grpId="0"/>
      <p:bldP spid="28690" grpId="0"/>
      <p:bldP spid="28691" grpId="0"/>
      <p:bldP spid="28692" grpId="0"/>
      <p:bldP spid="28695" grpId="0" animBg="1"/>
      <p:bldP spid="28696" grpId="0"/>
      <p:bldP spid="287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68275" y="-26988"/>
            <a:ext cx="572293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Considerações Finais 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207963" y="1830388"/>
            <a:ext cx="8936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9263" indent="-449263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>
                <a:solidFill>
                  <a:schemeClr val="bg1"/>
                </a:solidFill>
              </a:rPr>
              <a:t> Principais características dos modelos atômicos</a:t>
            </a: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179388" y="2622550"/>
            <a:ext cx="4537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9263" indent="-449263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>
                <a:solidFill>
                  <a:schemeClr val="bg1"/>
                </a:solidFill>
              </a:rPr>
              <a:t> Número de massa (A)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179388" y="3414713"/>
            <a:ext cx="4176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9263" indent="-449263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>
                <a:solidFill>
                  <a:schemeClr val="bg1"/>
                </a:solidFill>
              </a:rPr>
              <a:t> Número Atômico (Z)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179388" y="4133850"/>
            <a:ext cx="4176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9263" indent="-449263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>
                <a:solidFill>
                  <a:schemeClr val="bg1"/>
                </a:solidFill>
              </a:rPr>
              <a:t> Elemento Químico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187325" y="5646738"/>
            <a:ext cx="23764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9263" indent="-449263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>
                <a:solidFill>
                  <a:schemeClr val="bg1"/>
                </a:solidFill>
              </a:rPr>
              <a:t> Alotropia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179388" y="4926013"/>
            <a:ext cx="56880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9263" indent="-449263" algn="just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>
                <a:solidFill>
                  <a:schemeClr val="bg1"/>
                </a:solidFill>
              </a:rPr>
              <a:t> Isótopos, isóbaros e isótonos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/>
      <p:bldP spid="43020" grpId="0"/>
      <p:bldP spid="43021" grpId="0"/>
      <p:bldP spid="43022" grpId="0"/>
      <p:bldP spid="43023" grpId="0"/>
      <p:bldP spid="430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68313" y="1773238"/>
            <a:ext cx="4968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sz="2600" b="1">
                <a:solidFill>
                  <a:srgbClr val="FFFFFF"/>
                </a:solidFill>
                <a:latin typeface="Lucida Sans Typewriter" pitchFamily="49" charset="0"/>
              </a:rPr>
              <a:t> 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Demócrito e Leucipo: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900113" y="2965450"/>
            <a:ext cx="698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>
                <a:solidFill>
                  <a:srgbClr val="FFFFFF"/>
                </a:solidFill>
              </a:rPr>
              <a:t> Teoria atomística da matéria;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900113" y="4060825"/>
            <a:ext cx="7127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 dirty="0">
                <a:solidFill>
                  <a:srgbClr val="990000"/>
                </a:solidFill>
                <a:sym typeface="Wingdings" pitchFamily="2" charset="2"/>
              </a:rPr>
              <a:t></a:t>
            </a:r>
            <a:r>
              <a:rPr lang="pt-BR" dirty="0">
                <a:solidFill>
                  <a:srgbClr val="FFFFFF"/>
                </a:solidFill>
              </a:rPr>
              <a:t> Matéria dividida </a:t>
            </a:r>
            <a:r>
              <a:rPr lang="pt-BR" dirty="0" smtClean="0">
                <a:solidFill>
                  <a:srgbClr val="FFFFFF"/>
                </a:solidFill>
              </a:rPr>
              <a:t>infinitamente</a:t>
            </a:r>
            <a:r>
              <a:rPr lang="pt-BR" dirty="0">
                <a:solidFill>
                  <a:srgbClr val="FFFFFF"/>
                </a:solidFill>
              </a:rPr>
              <a:t>;        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900113" y="5229225"/>
            <a:ext cx="7488237" cy="947738"/>
            <a:chOff x="567" y="3294"/>
            <a:chExt cx="4717" cy="597"/>
          </a:xfrm>
        </p:grpSpPr>
        <p:sp>
          <p:nvSpPr>
            <p:cNvPr id="4103" name="Text Box 12"/>
            <p:cNvSpPr txBox="1">
              <a:spLocks noChangeArrowheads="1"/>
            </p:cNvSpPr>
            <p:nvPr/>
          </p:nvSpPr>
          <p:spPr bwMode="auto">
            <a:xfrm>
              <a:off x="567" y="3294"/>
              <a:ext cx="4717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lnSpc>
                  <a:spcPct val="75000"/>
                </a:lnSpc>
                <a:spcBef>
                  <a:spcPct val="50000"/>
                </a:spcBef>
              </a:pPr>
              <a:r>
                <a:rPr lang="pt-BR">
                  <a:solidFill>
                    <a:srgbClr val="990000"/>
                  </a:solidFill>
                  <a:sym typeface="Wingdings" pitchFamily="2" charset="2"/>
                </a:rPr>
                <a:t></a:t>
              </a:r>
              <a:r>
                <a:rPr lang="pt-BR">
                  <a:solidFill>
                    <a:srgbClr val="FFFFFF"/>
                  </a:solidFill>
                </a:rPr>
                <a:t> Átomos          </a:t>
              </a:r>
              <a:r>
                <a:rPr lang="pt-BR" i="1">
                  <a:solidFill>
                    <a:srgbClr val="FFFFFF"/>
                  </a:solidFill>
                </a:rPr>
                <a:t>a </a:t>
              </a:r>
              <a:r>
                <a:rPr lang="pt-BR">
                  <a:solidFill>
                    <a:srgbClr val="FFFFFF"/>
                  </a:solidFill>
                </a:rPr>
                <a:t>= negação,     </a:t>
              </a:r>
            </a:p>
            <a:p>
              <a:pPr algn="l">
                <a:lnSpc>
                  <a:spcPct val="75000"/>
                </a:lnSpc>
                <a:spcBef>
                  <a:spcPct val="50000"/>
                </a:spcBef>
              </a:pPr>
              <a:r>
                <a:rPr lang="pt-BR" i="1">
                  <a:solidFill>
                    <a:srgbClr val="FFFFFF"/>
                  </a:solidFill>
                </a:rPr>
                <a:t>                    tomo </a:t>
              </a:r>
              <a:r>
                <a:rPr lang="pt-BR">
                  <a:solidFill>
                    <a:srgbClr val="FFFFFF"/>
                  </a:solidFill>
                </a:rPr>
                <a:t>= divisão.   </a:t>
              </a:r>
            </a:p>
          </p:txBody>
        </p:sp>
        <p:sp>
          <p:nvSpPr>
            <p:cNvPr id="4104" name="Line 13"/>
            <p:cNvSpPr>
              <a:spLocks noChangeShapeType="1"/>
            </p:cNvSpPr>
            <p:nvPr/>
          </p:nvSpPr>
          <p:spPr bwMode="auto">
            <a:xfrm>
              <a:off x="1791" y="3430"/>
              <a:ext cx="22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102" name="Text Box 14"/>
          <p:cNvSpPr txBox="1">
            <a:spLocks noChangeArrowheads="1"/>
          </p:cNvSpPr>
          <p:nvPr/>
        </p:nvSpPr>
        <p:spPr bwMode="auto">
          <a:xfrm>
            <a:off x="179388" y="-58738"/>
            <a:ext cx="31623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Introdução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8" grpId="0"/>
      <p:bldP spid="717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7"/>
          <p:cNvSpPr>
            <a:spLocks noChangeArrowheads="1"/>
          </p:cNvSpPr>
          <p:nvPr/>
        </p:nvSpPr>
        <p:spPr bwMode="auto">
          <a:xfrm>
            <a:off x="428596" y="24"/>
            <a:ext cx="8786874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 sz="1000">
              <a:latin typeface="Arial" charset="0"/>
            </a:endParaRP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295076" y="2892508"/>
            <a:ext cx="861325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6600" dirty="0" smtClean="0">
                <a:solidFill>
                  <a:schemeClr val="bg1"/>
                </a:solidFill>
                <a:latin typeface="Britannic Bold" pitchFamily="34" charset="0"/>
              </a:rPr>
              <a:t>Obrigada pela Atenção</a:t>
            </a:r>
            <a:endParaRPr lang="pt-BR" sz="6600" dirty="0">
              <a:solidFill>
                <a:schemeClr val="bg1"/>
              </a:solidFill>
              <a:latin typeface="Britannic Bold" pitchFamily="34" charset="0"/>
            </a:endParaRPr>
          </a:p>
        </p:txBody>
      </p:sp>
      <p:pic>
        <p:nvPicPr>
          <p:cNvPr id="34844" name="Picture 28" descr="atom002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714884"/>
            <a:ext cx="2232025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45" name="Picture 29" descr="atom002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97693" y="285728"/>
            <a:ext cx="2232025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48" name="WordArt 32"/>
          <p:cNvSpPr>
            <a:spLocks noChangeArrowheads="1" noChangeShapeType="1" noTextEdit="1"/>
          </p:cNvSpPr>
          <p:nvPr/>
        </p:nvSpPr>
        <p:spPr bwMode="auto">
          <a:xfrm>
            <a:off x="6084888" y="6381750"/>
            <a:ext cx="2881312" cy="409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pt-B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CC00"/>
                  </a:gs>
                  <a:gs pos="100000">
                    <a:srgbClr val="CC6600"/>
                  </a:gs>
                </a:gsLst>
                <a:lin ang="2700000" scaled="1"/>
              </a:gradFill>
              <a:latin typeface="BrodyD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9" grpId="0"/>
      <p:bldP spid="348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79388" y="1773238"/>
            <a:ext cx="828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sz="2600" b="1">
                <a:solidFill>
                  <a:srgbClr val="FFFFFF"/>
                </a:solidFill>
                <a:latin typeface="Lucida Sans Typewriter" pitchFamily="49" charset="0"/>
              </a:rPr>
              <a:t> 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John Dalton (1808)- Teoria Atômica;</a:t>
            </a:r>
          </a:p>
        </p:txBody>
      </p:sp>
      <p:sp>
        <p:nvSpPr>
          <p:cNvPr id="5123" name="Text Box 19"/>
          <p:cNvSpPr txBox="1">
            <a:spLocks noChangeArrowheads="1"/>
          </p:cNvSpPr>
          <p:nvPr/>
        </p:nvSpPr>
        <p:spPr bwMode="auto">
          <a:xfrm>
            <a:off x="179388" y="-131763"/>
            <a:ext cx="252253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Histórico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179388" y="2549525"/>
            <a:ext cx="7272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sz="2600" b="1">
                <a:solidFill>
                  <a:srgbClr val="FFFFFF"/>
                </a:solidFill>
                <a:latin typeface="Lucida Sans Typewriter" pitchFamily="49" charset="0"/>
              </a:rPr>
              <a:t> 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J.J. Thomson (1897)- Elétrons;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179388" y="3341688"/>
            <a:ext cx="6985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sz="2600" b="1">
                <a:solidFill>
                  <a:srgbClr val="FFFFFF"/>
                </a:solidFill>
                <a:latin typeface="Lucida Sans Typewriter" pitchFamily="49" charset="0"/>
              </a:rPr>
              <a:t> 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E. Goldstein (1900)- Prótons;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179388" y="4133850"/>
            <a:ext cx="698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sz="2600" b="1">
                <a:solidFill>
                  <a:srgbClr val="FFFFFF"/>
                </a:solidFill>
                <a:latin typeface="Lucida Sans Typewriter" pitchFamily="49" charset="0"/>
              </a:rPr>
              <a:t> </a:t>
            </a: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E. Rutherford (1911)- Núcleo;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179388" y="4956175"/>
            <a:ext cx="7705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 James Chadwick (1932)- Nêutrons</a:t>
            </a:r>
            <a:r>
              <a:rPr lang="pt-BR" sz="2600" b="1">
                <a:solidFill>
                  <a:srgbClr val="FFFFFF"/>
                </a:solidFill>
                <a:latin typeface="Lucida Sans Typewriter" pitchFamily="49" charset="0"/>
              </a:rPr>
              <a:t>;</a:t>
            </a:r>
            <a:endParaRPr lang="pt-BR" b="1">
              <a:solidFill>
                <a:srgbClr val="FFFFFF"/>
              </a:solidFill>
              <a:latin typeface="Lucida Sans Typewriter" pitchFamily="49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179388" y="5892800"/>
            <a:ext cx="7488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 N. Bohr (1940)- Modelo Atômico</a:t>
            </a:r>
            <a:r>
              <a:rPr lang="pt-BR" sz="2600" b="1">
                <a:solidFill>
                  <a:srgbClr val="FFFFFF"/>
                </a:solidFill>
                <a:latin typeface="Lucida Sans Typewriter" pitchFamily="49" charset="0"/>
              </a:rPr>
              <a:t>.</a:t>
            </a:r>
            <a:endParaRPr lang="pt-BR" b="1">
              <a:solidFill>
                <a:srgbClr val="FFFFFF"/>
              </a:solidFill>
              <a:latin typeface="Lucida Sans Typewriter" pitchFamily="49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16" grpId="0"/>
      <p:bldP spid="4117" grpId="0"/>
      <p:bldP spid="4118" grpId="0"/>
      <p:bldP spid="4119" grpId="0"/>
      <p:bldP spid="41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0"/>
          <p:cNvSpPr txBox="1">
            <a:spLocks noChangeArrowheads="1"/>
          </p:cNvSpPr>
          <p:nvPr/>
        </p:nvSpPr>
        <p:spPr bwMode="auto">
          <a:xfrm>
            <a:off x="138113" y="-26988"/>
            <a:ext cx="349726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John Dalton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79388" y="1989138"/>
            <a:ext cx="89646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Cada elemento tem seu peso próprio;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179388" y="5157788"/>
            <a:ext cx="8640762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0050" indent="-400050" algn="just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Átomos com mesma massa e mesmo tamanho constituem um elemento químico.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79388" y="3430588"/>
            <a:ext cx="8569325" cy="935037"/>
            <a:chOff x="113" y="1616"/>
            <a:chExt cx="5398" cy="589"/>
          </a:xfrm>
        </p:grpSpPr>
        <p:sp>
          <p:nvSpPr>
            <p:cNvPr id="6150" name="Text Box 13"/>
            <p:cNvSpPr txBox="1">
              <a:spLocks noChangeArrowheads="1"/>
            </p:cNvSpPr>
            <p:nvPr/>
          </p:nvSpPr>
          <p:spPr bwMode="auto">
            <a:xfrm>
              <a:off x="3471" y="1616"/>
              <a:ext cx="20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relação  entre </a:t>
              </a:r>
            </a:p>
          </p:txBody>
        </p:sp>
        <p:sp>
          <p:nvSpPr>
            <p:cNvPr id="6151" name="Text Box 14"/>
            <p:cNvSpPr txBox="1">
              <a:spLocks noChangeArrowheads="1"/>
            </p:cNvSpPr>
            <p:nvPr/>
          </p:nvSpPr>
          <p:spPr bwMode="auto">
            <a:xfrm>
              <a:off x="113" y="1616"/>
              <a:ext cx="326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  <a:buFontTx/>
                <a:buBlip>
                  <a:blip r:embed="rId2"/>
                </a:buBlip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 Combinações químicas  </a:t>
              </a:r>
            </a:p>
          </p:txBody>
        </p:sp>
        <p:sp>
          <p:nvSpPr>
            <p:cNvPr id="6152" name="Line 28"/>
            <p:cNvSpPr>
              <a:spLocks noChangeShapeType="1"/>
            </p:cNvSpPr>
            <p:nvPr/>
          </p:nvSpPr>
          <p:spPr bwMode="auto">
            <a:xfrm>
              <a:off x="3243" y="1797"/>
              <a:ext cx="227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6153" name="Text Box 29"/>
            <p:cNvSpPr txBox="1">
              <a:spLocks noChangeArrowheads="1"/>
            </p:cNvSpPr>
            <p:nvPr/>
          </p:nvSpPr>
          <p:spPr bwMode="auto">
            <a:xfrm>
              <a:off x="3470" y="1878"/>
              <a:ext cx="20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substâncias;</a:t>
              </a: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5" grpId="0"/>
      <p:bldP spid="51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1"/>
          <p:cNvSpPr txBox="1">
            <a:spLocks noChangeArrowheads="1"/>
          </p:cNvSpPr>
          <p:nvPr/>
        </p:nvSpPr>
        <p:spPr bwMode="auto">
          <a:xfrm>
            <a:off x="168275" y="-100013"/>
            <a:ext cx="35401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J.J. Thomson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44463" y="1700213"/>
            <a:ext cx="91805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 Tubo semelhante a lâmpada florescente;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076825" y="3213100"/>
            <a:ext cx="4103688" cy="2808288"/>
            <a:chOff x="3198" y="2024"/>
            <a:chExt cx="2585" cy="1769"/>
          </a:xfrm>
        </p:grpSpPr>
        <p:sp>
          <p:nvSpPr>
            <p:cNvPr id="7181" name="Text Box 17"/>
            <p:cNvSpPr txBox="1">
              <a:spLocks noChangeArrowheads="1"/>
            </p:cNvSpPr>
            <p:nvPr/>
          </p:nvSpPr>
          <p:spPr bwMode="auto">
            <a:xfrm>
              <a:off x="3198" y="2024"/>
              <a:ext cx="25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>
                  <a:solidFill>
                    <a:srgbClr val="FFFFFF"/>
                  </a:solidFill>
                  <a:latin typeface="Lucida Sans Typewriter" pitchFamily="49" charset="0"/>
                </a:rPr>
                <a:t>“Pudim de Passas”</a:t>
              </a:r>
            </a:p>
          </p:txBody>
        </p:sp>
        <p:pic>
          <p:nvPicPr>
            <p:cNvPr id="7182" name="Picture 1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67" y="2387"/>
              <a:ext cx="2244" cy="1078"/>
            </a:xfrm>
            <a:prstGeom prst="rect">
              <a:avLst/>
            </a:prstGeom>
            <a:noFill/>
            <a:ln w="38100">
              <a:solidFill>
                <a:srgbClr val="990000"/>
              </a:solidFill>
              <a:miter lim="800000"/>
              <a:headEnd/>
              <a:tailEnd/>
            </a:ln>
          </p:spPr>
        </p:pic>
        <p:sp>
          <p:nvSpPr>
            <p:cNvPr id="7183" name="Rectangle 19"/>
            <p:cNvSpPr>
              <a:spLocks noChangeArrowheads="1"/>
            </p:cNvSpPr>
            <p:nvPr/>
          </p:nvSpPr>
          <p:spPr bwMode="auto">
            <a:xfrm>
              <a:off x="3209" y="3467"/>
              <a:ext cx="257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l"/>
              <a:r>
                <a:rPr lang="pt-BR" sz="1400" b="1">
                  <a:solidFill>
                    <a:srgbClr val="FFFFFF"/>
                  </a:solidFill>
                  <a:latin typeface="Arial" charset="0"/>
                </a:rPr>
                <a:t>FONTE: nuclphys.sinp.msu.ru/ persons/images/pudimdepassas.jpg </a:t>
              </a: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179388" y="5995988"/>
            <a:ext cx="8964612" cy="528637"/>
            <a:chOff x="113" y="1655"/>
            <a:chExt cx="5647" cy="333"/>
          </a:xfrm>
        </p:grpSpPr>
        <p:sp>
          <p:nvSpPr>
            <p:cNvPr id="7176" name="Text Box 9"/>
            <p:cNvSpPr txBox="1">
              <a:spLocks noChangeArrowheads="1"/>
            </p:cNvSpPr>
            <p:nvPr/>
          </p:nvSpPr>
          <p:spPr bwMode="auto">
            <a:xfrm>
              <a:off x="113" y="1655"/>
              <a:ext cx="258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  <a:buFontTx/>
                <a:buBlip>
                  <a:blip r:embed="rId2"/>
                </a:buBlip>
              </a:pPr>
              <a:r>
                <a:rPr lang="pt-BR" sz="2600" b="1">
                  <a:solidFill>
                    <a:srgbClr val="FFFFFF"/>
                  </a:solidFill>
                  <a:latin typeface="Lucida Sans Typewriter" pitchFamily="49" charset="0"/>
                </a:rPr>
                <a:t> </a:t>
              </a: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Raios invisíveis      </a:t>
              </a:r>
            </a:p>
          </p:txBody>
        </p:sp>
        <p:sp>
          <p:nvSpPr>
            <p:cNvPr id="7177" name="Line 14"/>
            <p:cNvSpPr>
              <a:spLocks noChangeShapeType="1"/>
            </p:cNvSpPr>
            <p:nvPr/>
          </p:nvSpPr>
          <p:spPr bwMode="auto">
            <a:xfrm>
              <a:off x="2653" y="1842"/>
              <a:ext cx="22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7178" name="Text Box 16"/>
            <p:cNvSpPr txBox="1">
              <a:spLocks noChangeArrowheads="1"/>
            </p:cNvSpPr>
            <p:nvPr/>
          </p:nvSpPr>
          <p:spPr bwMode="auto">
            <a:xfrm>
              <a:off x="2834" y="1661"/>
              <a:ext cx="136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catódicos      </a:t>
              </a:r>
            </a:p>
          </p:txBody>
        </p:sp>
        <p:sp>
          <p:nvSpPr>
            <p:cNvPr id="7179" name="Text Box 24"/>
            <p:cNvSpPr txBox="1">
              <a:spLocks noChangeArrowheads="1"/>
            </p:cNvSpPr>
            <p:nvPr/>
          </p:nvSpPr>
          <p:spPr bwMode="auto">
            <a:xfrm>
              <a:off x="4376" y="1661"/>
              <a:ext cx="1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Elétrons.      </a:t>
              </a:r>
            </a:p>
          </p:txBody>
        </p:sp>
        <p:sp>
          <p:nvSpPr>
            <p:cNvPr id="7180" name="Line 25"/>
            <p:cNvSpPr>
              <a:spLocks noChangeShapeType="1"/>
            </p:cNvSpPr>
            <p:nvPr/>
          </p:nvSpPr>
          <p:spPr bwMode="auto">
            <a:xfrm>
              <a:off x="4150" y="1842"/>
              <a:ext cx="22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9245" name="Picture 2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2276475"/>
            <a:ext cx="3816350" cy="2346325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990000"/>
            </a:solidFill>
            <a:miter lim="800000"/>
            <a:headEnd/>
            <a:tailEnd/>
          </a:ln>
        </p:spPr>
      </p:pic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395288" y="4691063"/>
            <a:ext cx="2238375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pt-BR" sz="1200" b="1">
                <a:solidFill>
                  <a:schemeClr val="bg1"/>
                </a:solidFill>
                <a:latin typeface="Arial" charset="0"/>
              </a:rPr>
              <a:t>FONTE: www.thomson.com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  <p:bldP spid="92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5"/>
          <p:cNvSpPr txBox="1">
            <a:spLocks noChangeArrowheads="1"/>
          </p:cNvSpPr>
          <p:nvPr/>
        </p:nvSpPr>
        <p:spPr bwMode="auto">
          <a:xfrm>
            <a:off x="168275" y="-100013"/>
            <a:ext cx="33877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E. Goldstein</a:t>
            </a:r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5940425" y="3484563"/>
            <a:ext cx="3455988" cy="3454400"/>
            <a:chOff x="3742" y="2195"/>
            <a:chExt cx="2177" cy="2176"/>
          </a:xfrm>
        </p:grpSpPr>
        <p:pic>
          <p:nvPicPr>
            <p:cNvPr id="8211" name="Picture 34" descr="estrutura_atom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82" y="2195"/>
              <a:ext cx="1774" cy="1677"/>
            </a:xfrm>
            <a:prstGeom prst="rect">
              <a:avLst/>
            </a:prstGeom>
            <a:noFill/>
            <a:ln w="38100">
              <a:solidFill>
                <a:srgbClr val="990000"/>
              </a:solidFill>
              <a:miter lim="800000"/>
              <a:headEnd/>
              <a:tailEnd/>
            </a:ln>
          </p:spPr>
        </p:pic>
        <p:sp>
          <p:nvSpPr>
            <p:cNvPr id="8212" name="Rectangle 35"/>
            <p:cNvSpPr>
              <a:spLocks noChangeArrowheads="1"/>
            </p:cNvSpPr>
            <p:nvPr/>
          </p:nvSpPr>
          <p:spPr bwMode="auto">
            <a:xfrm>
              <a:off x="3742" y="3911"/>
              <a:ext cx="2177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630238" indent="-630238" algn="l"/>
              <a:r>
                <a:rPr lang="pt-BR" sz="1400" b="1">
                  <a:solidFill>
                    <a:srgbClr val="FFFFFF"/>
                  </a:solidFill>
                  <a:latin typeface="Arial" charset="0"/>
                </a:rPr>
                <a:t>FONTE: http://profmarialuiza.vila bol.uol.com.br/atomo_ ciencias.htm</a:t>
              </a:r>
            </a:p>
          </p:txBody>
        </p:sp>
      </p:grp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63513" y="1628775"/>
            <a:ext cx="8224837" cy="4549775"/>
            <a:chOff x="103" y="1026"/>
            <a:chExt cx="5181" cy="2866"/>
          </a:xfrm>
        </p:grpSpPr>
        <p:sp>
          <p:nvSpPr>
            <p:cNvPr id="8197" name="Rectangle 40"/>
            <p:cNvSpPr>
              <a:spLocks noChangeArrowheads="1"/>
            </p:cNvSpPr>
            <p:nvPr/>
          </p:nvSpPr>
          <p:spPr bwMode="auto">
            <a:xfrm>
              <a:off x="103" y="3700"/>
              <a:ext cx="34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pt-BR" sz="1400" b="1">
                  <a:solidFill>
                    <a:srgbClr val="FFFFFF"/>
                  </a:solidFill>
                  <a:latin typeface="Arial" charset="0"/>
                </a:rPr>
                <a:t>FONTE: http://www.virtualquimica.hpg.ig.com.br/particulas.htm</a:t>
              </a:r>
            </a:p>
          </p:txBody>
        </p:sp>
        <p:grpSp>
          <p:nvGrpSpPr>
            <p:cNvPr id="8198" name="Group 55"/>
            <p:cNvGrpSpPr>
              <a:grpSpLocks/>
            </p:cNvGrpSpPr>
            <p:nvPr/>
          </p:nvGrpSpPr>
          <p:grpSpPr bwMode="auto">
            <a:xfrm>
              <a:off x="113" y="1026"/>
              <a:ext cx="5126" cy="327"/>
              <a:chOff x="113" y="1026"/>
              <a:chExt cx="5126" cy="327"/>
            </a:xfrm>
          </p:grpSpPr>
          <p:sp>
            <p:nvSpPr>
              <p:cNvPr id="8208" name="Text Box 10"/>
              <p:cNvSpPr txBox="1">
                <a:spLocks noChangeArrowheads="1"/>
              </p:cNvSpPr>
              <p:nvPr/>
            </p:nvSpPr>
            <p:spPr bwMode="auto">
              <a:xfrm>
                <a:off x="113" y="1026"/>
                <a:ext cx="129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  <a:buFontTx/>
                  <a:buBlip>
                    <a:blip r:embed="rId3"/>
                  </a:buBlip>
                </a:pPr>
                <a:r>
                  <a:rPr lang="pt-BR" sz="2600" b="1">
                    <a:solidFill>
                      <a:srgbClr val="FFFFFF"/>
                    </a:solidFill>
                    <a:latin typeface="Lucida Sans Typewriter" pitchFamily="49" charset="0"/>
                  </a:rPr>
                  <a:t> </a:t>
                </a:r>
                <a:r>
                  <a:rPr lang="pt-BR" b="1">
                    <a:solidFill>
                      <a:srgbClr val="FFFFFF"/>
                    </a:solidFill>
                    <a:latin typeface="Lucida Sans Typewriter" pitchFamily="49" charset="0"/>
                  </a:rPr>
                  <a:t>Cátodo</a:t>
                </a:r>
              </a:p>
            </p:txBody>
          </p:sp>
          <p:sp>
            <p:nvSpPr>
              <p:cNvPr id="8209" name="Line 21"/>
              <p:cNvSpPr>
                <a:spLocks noChangeShapeType="1"/>
              </p:cNvSpPr>
              <p:nvPr/>
            </p:nvSpPr>
            <p:spPr bwMode="auto">
              <a:xfrm>
                <a:off x="1328" y="1207"/>
                <a:ext cx="237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210" name="Text Box 49"/>
              <p:cNvSpPr txBox="1">
                <a:spLocks noChangeArrowheads="1"/>
              </p:cNvSpPr>
              <p:nvPr/>
            </p:nvSpPr>
            <p:spPr bwMode="auto">
              <a:xfrm>
                <a:off x="1588" y="1026"/>
                <a:ext cx="365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pt-BR" b="1">
                    <a:solidFill>
                      <a:srgbClr val="FFFFFF"/>
                    </a:solidFill>
                    <a:latin typeface="Lucida Sans Typewriter" pitchFamily="49" charset="0"/>
                  </a:rPr>
                  <a:t>Placa de metal perfurada; </a:t>
                </a:r>
              </a:p>
            </p:txBody>
          </p:sp>
        </p:grpSp>
        <p:sp>
          <p:nvSpPr>
            <p:cNvPr id="8199" name="Text Box 12"/>
            <p:cNvSpPr txBox="1">
              <a:spLocks noChangeArrowheads="1"/>
            </p:cNvSpPr>
            <p:nvPr/>
          </p:nvSpPr>
          <p:spPr bwMode="auto">
            <a:xfrm>
              <a:off x="113" y="1379"/>
              <a:ext cx="20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pt-BR" sz="2600" b="1">
                  <a:solidFill>
                    <a:srgbClr val="FFFFFF"/>
                  </a:solidFill>
                  <a:latin typeface="Lucida Sans Typewriter" pitchFamily="49" charset="0"/>
                </a:rPr>
                <a:t> </a:t>
              </a: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Luminosidade</a:t>
              </a:r>
            </a:p>
          </p:txBody>
        </p:sp>
        <p:sp>
          <p:nvSpPr>
            <p:cNvPr id="8200" name="Line 36"/>
            <p:cNvSpPr>
              <a:spLocks noChangeShapeType="1"/>
            </p:cNvSpPr>
            <p:nvPr/>
          </p:nvSpPr>
          <p:spPr bwMode="auto">
            <a:xfrm>
              <a:off x="2154" y="1560"/>
              <a:ext cx="264" cy="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8201" name="Text Box 50"/>
            <p:cNvSpPr txBox="1">
              <a:spLocks noChangeArrowheads="1"/>
            </p:cNvSpPr>
            <p:nvPr/>
          </p:nvSpPr>
          <p:spPr bwMode="auto">
            <a:xfrm>
              <a:off x="2427" y="1379"/>
              <a:ext cx="20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Raios canais;</a:t>
              </a:r>
            </a:p>
          </p:txBody>
        </p:sp>
        <p:sp>
          <p:nvSpPr>
            <p:cNvPr id="8202" name="Text Box 37"/>
            <p:cNvSpPr txBox="1">
              <a:spLocks noChangeArrowheads="1"/>
            </p:cNvSpPr>
            <p:nvPr/>
          </p:nvSpPr>
          <p:spPr bwMode="auto">
            <a:xfrm>
              <a:off x="123" y="1741"/>
              <a:ext cx="371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 Raios com menor carga </a:t>
              </a:r>
              <a:r>
                <a:rPr lang="pt-BR" b="1">
                  <a:solidFill>
                    <a:srgbClr val="FFFF00"/>
                  </a:solidFill>
                  <a:latin typeface="Lucida Sans Typewriter" pitchFamily="49" charset="0"/>
                </a:rPr>
                <a:t>+</a:t>
              </a:r>
            </a:p>
          </p:txBody>
        </p:sp>
        <p:sp>
          <p:nvSpPr>
            <p:cNvPr id="8203" name="Text Box 51"/>
            <p:cNvSpPr txBox="1">
              <a:spLocks noChangeArrowheads="1"/>
            </p:cNvSpPr>
            <p:nvPr/>
          </p:nvSpPr>
          <p:spPr bwMode="auto">
            <a:xfrm>
              <a:off x="4049" y="1741"/>
              <a:ext cx="123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b="1">
                  <a:solidFill>
                    <a:schemeClr val="bg1"/>
                  </a:solidFill>
                  <a:latin typeface="Lucida Sans Typewriter" pitchFamily="49" charset="0"/>
                </a:rPr>
                <a:t>Prótons.</a:t>
              </a:r>
            </a:p>
          </p:txBody>
        </p:sp>
        <p:sp>
          <p:nvSpPr>
            <p:cNvPr id="8204" name="Line 52"/>
            <p:cNvSpPr>
              <a:spLocks noChangeShapeType="1"/>
            </p:cNvSpPr>
            <p:nvPr/>
          </p:nvSpPr>
          <p:spPr bwMode="auto">
            <a:xfrm>
              <a:off x="3711" y="1922"/>
              <a:ext cx="288" cy="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8205" name="Group 62"/>
            <p:cNvGrpSpPr>
              <a:grpSpLocks/>
            </p:cNvGrpSpPr>
            <p:nvPr/>
          </p:nvGrpSpPr>
          <p:grpSpPr bwMode="auto">
            <a:xfrm>
              <a:off x="227" y="2115"/>
              <a:ext cx="3061" cy="1555"/>
              <a:chOff x="227" y="2115"/>
              <a:chExt cx="3061" cy="1555"/>
            </a:xfrm>
          </p:grpSpPr>
          <p:pic>
            <p:nvPicPr>
              <p:cNvPr id="8206" name="Picture 59" descr="raioscanaisT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27" y="2115"/>
                <a:ext cx="3061" cy="15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207" name="Rectangle 61"/>
              <p:cNvSpPr>
                <a:spLocks noChangeArrowheads="1"/>
              </p:cNvSpPr>
              <p:nvPr/>
            </p:nvSpPr>
            <p:spPr bwMode="auto">
              <a:xfrm>
                <a:off x="239" y="2125"/>
                <a:ext cx="3039" cy="1542"/>
              </a:xfrm>
              <a:prstGeom prst="rect">
                <a:avLst/>
              </a:prstGeom>
              <a:noFill/>
              <a:ln w="38100" algn="ctr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9"/>
          <p:cNvSpPr txBox="1">
            <a:spLocks noChangeArrowheads="1"/>
          </p:cNvSpPr>
          <p:nvPr/>
        </p:nvSpPr>
        <p:spPr bwMode="auto">
          <a:xfrm>
            <a:off x="168275" y="-26988"/>
            <a:ext cx="36210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E. Rutherford</a:t>
            </a:r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34925" y="1557338"/>
            <a:ext cx="9109075" cy="588962"/>
            <a:chOff x="22" y="2562"/>
            <a:chExt cx="5738" cy="371"/>
          </a:xfrm>
        </p:grpSpPr>
        <p:sp>
          <p:nvSpPr>
            <p:cNvPr id="9232" name="Text Box 51"/>
            <p:cNvSpPr txBox="1">
              <a:spLocks noChangeArrowheads="1"/>
            </p:cNvSpPr>
            <p:nvPr/>
          </p:nvSpPr>
          <p:spPr bwMode="auto">
            <a:xfrm>
              <a:off x="22" y="2562"/>
              <a:ext cx="235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  <a:buFontTx/>
                <a:buBlip>
                  <a:blip r:embed="rId2"/>
                </a:buBlip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Lâmina de ouro</a:t>
              </a:r>
            </a:p>
          </p:txBody>
        </p:sp>
        <p:sp>
          <p:nvSpPr>
            <p:cNvPr id="9233" name="Line 52"/>
            <p:cNvSpPr>
              <a:spLocks noChangeShapeType="1"/>
            </p:cNvSpPr>
            <p:nvPr/>
          </p:nvSpPr>
          <p:spPr bwMode="auto">
            <a:xfrm>
              <a:off x="2336" y="2743"/>
              <a:ext cx="289" cy="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34" name="Text Box 53"/>
            <p:cNvSpPr txBox="1">
              <a:spLocks noChangeArrowheads="1"/>
            </p:cNvSpPr>
            <p:nvPr/>
          </p:nvSpPr>
          <p:spPr bwMode="auto">
            <a:xfrm>
              <a:off x="2653" y="2568"/>
              <a:ext cx="310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just">
                <a:spcBef>
                  <a:spcPct val="50000"/>
                </a:spcBef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Partículas </a:t>
              </a:r>
              <a:r>
                <a:rPr lang="pt-BR" sz="3200" b="1">
                  <a:solidFill>
                    <a:srgbClr val="FF0000"/>
                  </a:solidFill>
                  <a:latin typeface="Lucida Sans Typewriter" pitchFamily="49" charset="0"/>
                  <a:sym typeface="Symbol" pitchFamily="18" charset="2"/>
                </a:rPr>
                <a:t></a:t>
              </a:r>
              <a:r>
                <a:rPr lang="pt-BR" b="1">
                  <a:solidFill>
                    <a:srgbClr val="FF0000"/>
                  </a:solidFill>
                  <a:latin typeface="Lucida Sans Typewriter" pitchFamily="49" charset="0"/>
                  <a:sym typeface="Symbol" pitchFamily="18" charset="2"/>
                </a:rPr>
                <a:t> </a:t>
              </a: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do Po;</a:t>
              </a:r>
            </a:p>
          </p:txBody>
        </p:sp>
      </p:grpSp>
      <p:sp>
        <p:nvSpPr>
          <p:cNvPr id="10295" name="Text Box 55"/>
          <p:cNvSpPr txBox="1">
            <a:spLocks noChangeArrowheads="1"/>
          </p:cNvSpPr>
          <p:nvPr/>
        </p:nvSpPr>
        <p:spPr bwMode="auto">
          <a:xfrm>
            <a:off x="107950" y="5934075"/>
            <a:ext cx="52562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pt-BR" b="1">
                <a:solidFill>
                  <a:srgbClr val="FFFFFF"/>
                </a:solidFill>
                <a:latin typeface="Lucida Sans Typewriter" pitchFamily="49" charset="0"/>
              </a:rPr>
              <a:t>O átomo não é maciço;</a:t>
            </a:r>
          </a:p>
        </p:txBody>
      </p:sp>
      <p:grpSp>
        <p:nvGrpSpPr>
          <p:cNvPr id="3" name="Group 69"/>
          <p:cNvGrpSpPr>
            <a:grpSpLocks/>
          </p:cNvGrpSpPr>
          <p:nvPr/>
        </p:nvGrpSpPr>
        <p:grpSpPr bwMode="auto">
          <a:xfrm>
            <a:off x="1512888" y="2349500"/>
            <a:ext cx="6011862" cy="3400425"/>
            <a:chOff x="953" y="1480"/>
            <a:chExt cx="3787" cy="2142"/>
          </a:xfrm>
        </p:grpSpPr>
        <p:grpSp>
          <p:nvGrpSpPr>
            <p:cNvPr id="9222" name="Group 64"/>
            <p:cNvGrpSpPr>
              <a:grpSpLocks/>
            </p:cNvGrpSpPr>
            <p:nvPr/>
          </p:nvGrpSpPr>
          <p:grpSpPr bwMode="auto">
            <a:xfrm>
              <a:off x="953" y="1480"/>
              <a:ext cx="3787" cy="2142"/>
              <a:chOff x="953" y="1480"/>
              <a:chExt cx="3787" cy="2142"/>
            </a:xfrm>
          </p:grpSpPr>
          <p:sp>
            <p:nvSpPr>
              <p:cNvPr id="9227" name="Rectangle 60"/>
              <p:cNvSpPr>
                <a:spLocks noChangeArrowheads="1"/>
              </p:cNvSpPr>
              <p:nvPr/>
            </p:nvSpPr>
            <p:spPr bwMode="auto">
              <a:xfrm>
                <a:off x="953" y="3430"/>
                <a:ext cx="2245" cy="19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l"/>
                <a:r>
                  <a:rPr lang="pt-BR" sz="1400" b="1">
                    <a:solidFill>
                      <a:schemeClr val="bg1"/>
                    </a:solidFill>
                    <a:latin typeface="Arial" charset="0"/>
                  </a:rPr>
                  <a:t>Fonte: http://www.perry-lake.k12.oh.us</a:t>
                </a:r>
              </a:p>
            </p:txBody>
          </p:sp>
          <p:grpSp>
            <p:nvGrpSpPr>
              <p:cNvPr id="9228" name="Group 63"/>
              <p:cNvGrpSpPr>
                <a:grpSpLocks/>
              </p:cNvGrpSpPr>
              <p:nvPr/>
            </p:nvGrpSpPr>
            <p:grpSpPr bwMode="auto">
              <a:xfrm>
                <a:off x="1020" y="1480"/>
                <a:ext cx="3720" cy="1951"/>
                <a:chOff x="1020" y="1480"/>
                <a:chExt cx="3720" cy="1951"/>
              </a:xfrm>
            </p:grpSpPr>
            <p:pic>
              <p:nvPicPr>
                <p:cNvPr id="9229" name="Picture 59" descr="rutherford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20" y="1480"/>
                  <a:ext cx="3720" cy="1951"/>
                </a:xfrm>
                <a:prstGeom prst="rect">
                  <a:avLst/>
                </a:prstGeom>
                <a:noFill/>
                <a:ln w="38100">
                  <a:solidFill>
                    <a:srgbClr val="990000"/>
                  </a:solidFill>
                  <a:miter lim="800000"/>
                  <a:headEnd/>
                  <a:tailEnd/>
                </a:ln>
              </p:spPr>
            </p:pic>
            <p:sp>
              <p:nvSpPr>
                <p:cNvPr id="9230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1973" y="2387"/>
                  <a:ext cx="1678" cy="181"/>
                </a:xfrm>
                <a:prstGeom prst="line">
                  <a:avLst/>
                </a:prstGeom>
                <a:noFill/>
                <a:ln w="63500">
                  <a:solidFill>
                    <a:srgbClr val="99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9231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3875" y="2296"/>
                  <a:ext cx="502" cy="72"/>
                </a:xfrm>
                <a:prstGeom prst="line">
                  <a:avLst/>
                </a:prstGeom>
                <a:noFill/>
                <a:ln w="63500">
                  <a:solidFill>
                    <a:srgbClr val="99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</p:grpSp>
        </p:grpSp>
        <p:grpSp>
          <p:nvGrpSpPr>
            <p:cNvPr id="9223" name="Group 68"/>
            <p:cNvGrpSpPr>
              <a:grpSpLocks/>
            </p:cNvGrpSpPr>
            <p:nvPr/>
          </p:nvGrpSpPr>
          <p:grpSpPr bwMode="auto">
            <a:xfrm>
              <a:off x="3152" y="1878"/>
              <a:ext cx="1327" cy="1008"/>
              <a:chOff x="3152" y="1878"/>
              <a:chExt cx="1327" cy="1008"/>
            </a:xfrm>
          </p:grpSpPr>
          <p:sp>
            <p:nvSpPr>
              <p:cNvPr id="9224" name="Line 65"/>
              <p:cNvSpPr>
                <a:spLocks noChangeShapeType="1"/>
              </p:cNvSpPr>
              <p:nvPr/>
            </p:nvSpPr>
            <p:spPr bwMode="auto">
              <a:xfrm flipH="1" flipV="1">
                <a:off x="3324" y="1878"/>
                <a:ext cx="45" cy="91"/>
              </a:xfrm>
              <a:prstGeom prst="line">
                <a:avLst/>
              </a:prstGeom>
              <a:noFill/>
              <a:ln w="9525">
                <a:solidFill>
                  <a:srgbClr val="CC33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9225" name="Line 66"/>
              <p:cNvSpPr>
                <a:spLocks noChangeShapeType="1"/>
              </p:cNvSpPr>
              <p:nvPr/>
            </p:nvSpPr>
            <p:spPr bwMode="auto">
              <a:xfrm flipH="1">
                <a:off x="3152" y="2841"/>
                <a:ext cx="45" cy="45"/>
              </a:xfrm>
              <a:prstGeom prst="line">
                <a:avLst/>
              </a:prstGeom>
              <a:noFill/>
              <a:ln w="9525">
                <a:solidFill>
                  <a:srgbClr val="CC33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9226" name="Freeform 67"/>
              <p:cNvSpPr>
                <a:spLocks/>
              </p:cNvSpPr>
              <p:nvPr/>
            </p:nvSpPr>
            <p:spPr bwMode="auto">
              <a:xfrm>
                <a:off x="4246" y="2149"/>
                <a:ext cx="233" cy="317"/>
              </a:xfrm>
              <a:custGeom>
                <a:avLst/>
                <a:gdLst>
                  <a:gd name="T0" fmla="*/ 64 w 233"/>
                  <a:gd name="T1" fmla="*/ 26 h 317"/>
                  <a:gd name="T2" fmla="*/ 114 w 233"/>
                  <a:gd name="T3" fmla="*/ 66 h 317"/>
                  <a:gd name="T4" fmla="*/ 164 w 233"/>
                  <a:gd name="T5" fmla="*/ 56 h 317"/>
                  <a:gd name="T6" fmla="*/ 193 w 233"/>
                  <a:gd name="T7" fmla="*/ 36 h 317"/>
                  <a:gd name="T8" fmla="*/ 174 w 233"/>
                  <a:gd name="T9" fmla="*/ 76 h 317"/>
                  <a:gd name="T10" fmla="*/ 233 w 233"/>
                  <a:gd name="T11" fmla="*/ 125 h 317"/>
                  <a:gd name="T12" fmla="*/ 203 w 233"/>
                  <a:gd name="T13" fmla="*/ 225 h 317"/>
                  <a:gd name="T14" fmla="*/ 154 w 233"/>
                  <a:gd name="T15" fmla="*/ 294 h 317"/>
                  <a:gd name="T16" fmla="*/ 134 w 233"/>
                  <a:gd name="T17" fmla="*/ 264 h 317"/>
                  <a:gd name="T18" fmla="*/ 34 w 233"/>
                  <a:gd name="T19" fmla="*/ 254 h 317"/>
                  <a:gd name="T20" fmla="*/ 15 w 233"/>
                  <a:gd name="T21" fmla="*/ 165 h 317"/>
                  <a:gd name="T22" fmla="*/ 5 w 233"/>
                  <a:gd name="T23" fmla="*/ 135 h 317"/>
                  <a:gd name="T24" fmla="*/ 44 w 233"/>
                  <a:gd name="T25" fmla="*/ 115 h 317"/>
                  <a:gd name="T26" fmla="*/ 114 w 233"/>
                  <a:gd name="T27" fmla="*/ 66 h 317"/>
                  <a:gd name="T28" fmla="*/ 64 w 233"/>
                  <a:gd name="T29" fmla="*/ 26 h 31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33"/>
                  <a:gd name="T46" fmla="*/ 0 h 317"/>
                  <a:gd name="T47" fmla="*/ 233 w 233"/>
                  <a:gd name="T48" fmla="*/ 317 h 31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33" h="317">
                    <a:moveTo>
                      <a:pt x="64" y="26"/>
                    </a:moveTo>
                    <a:cubicBezTo>
                      <a:pt x="141" y="0"/>
                      <a:pt x="39" y="23"/>
                      <a:pt x="114" y="66"/>
                    </a:cubicBezTo>
                    <a:cubicBezTo>
                      <a:pt x="129" y="74"/>
                      <a:pt x="147" y="59"/>
                      <a:pt x="164" y="56"/>
                    </a:cubicBezTo>
                    <a:cubicBezTo>
                      <a:pt x="174" y="49"/>
                      <a:pt x="188" y="25"/>
                      <a:pt x="193" y="36"/>
                    </a:cubicBezTo>
                    <a:cubicBezTo>
                      <a:pt x="200" y="49"/>
                      <a:pt x="172" y="61"/>
                      <a:pt x="174" y="76"/>
                    </a:cubicBezTo>
                    <a:cubicBezTo>
                      <a:pt x="179" y="113"/>
                      <a:pt x="208" y="117"/>
                      <a:pt x="233" y="125"/>
                    </a:cubicBezTo>
                    <a:cubicBezTo>
                      <a:pt x="194" y="164"/>
                      <a:pt x="190" y="172"/>
                      <a:pt x="203" y="225"/>
                    </a:cubicBezTo>
                    <a:cubicBezTo>
                      <a:pt x="187" y="248"/>
                      <a:pt x="170" y="317"/>
                      <a:pt x="154" y="294"/>
                    </a:cubicBezTo>
                    <a:cubicBezTo>
                      <a:pt x="147" y="284"/>
                      <a:pt x="145" y="268"/>
                      <a:pt x="134" y="264"/>
                    </a:cubicBezTo>
                    <a:cubicBezTo>
                      <a:pt x="102" y="253"/>
                      <a:pt x="67" y="257"/>
                      <a:pt x="34" y="254"/>
                    </a:cubicBezTo>
                    <a:cubicBezTo>
                      <a:pt x="59" y="179"/>
                      <a:pt x="70" y="208"/>
                      <a:pt x="15" y="165"/>
                    </a:cubicBezTo>
                    <a:cubicBezTo>
                      <a:pt x="12" y="155"/>
                      <a:pt x="0" y="144"/>
                      <a:pt x="5" y="135"/>
                    </a:cubicBezTo>
                    <a:cubicBezTo>
                      <a:pt x="12" y="122"/>
                      <a:pt x="32" y="124"/>
                      <a:pt x="44" y="115"/>
                    </a:cubicBezTo>
                    <a:cubicBezTo>
                      <a:pt x="129" y="53"/>
                      <a:pt x="15" y="113"/>
                      <a:pt x="114" y="66"/>
                    </a:cubicBezTo>
                    <a:cubicBezTo>
                      <a:pt x="80" y="21"/>
                      <a:pt x="101" y="26"/>
                      <a:pt x="64" y="26"/>
                    </a:cubicBezTo>
                    <a:close/>
                  </a:path>
                </a:pathLst>
              </a:custGeom>
              <a:noFill/>
              <a:ln w="952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9"/>
          <p:cNvSpPr txBox="1">
            <a:spLocks noChangeArrowheads="1"/>
          </p:cNvSpPr>
          <p:nvPr/>
        </p:nvSpPr>
        <p:spPr bwMode="auto">
          <a:xfrm>
            <a:off x="168275" y="-26988"/>
            <a:ext cx="36210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  <a:latin typeface="Forte" pitchFamily="66" charset="0"/>
              </a:rPr>
              <a:t>E. Rutherford</a:t>
            </a:r>
          </a:p>
        </p:txBody>
      </p:sp>
      <p:pic>
        <p:nvPicPr>
          <p:cNvPr id="39969" name="Picture 33"/>
          <p:cNvPicPr>
            <a:picLocks noChangeAspect="1" noChangeArrowheads="1"/>
          </p:cNvPicPr>
          <p:nvPr/>
        </p:nvPicPr>
        <p:blipFill>
          <a:blip r:embed="rId2" cstate="print"/>
          <a:srcRect b="6300"/>
          <a:stretch>
            <a:fillRect/>
          </a:stretch>
        </p:blipFill>
        <p:spPr bwMode="auto">
          <a:xfrm>
            <a:off x="2195513" y="3573463"/>
            <a:ext cx="4824412" cy="2651125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</p:pic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1979613" y="6335713"/>
            <a:ext cx="5321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pt-BR" sz="1400" b="1">
                <a:solidFill>
                  <a:srgbClr val="FFFFFF"/>
                </a:solidFill>
                <a:latin typeface="Arial" charset="0"/>
              </a:rPr>
              <a:t>FONTE: http://www.britannica.com/nobel/art/oruthef001a4.gif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34925" y="1470025"/>
            <a:ext cx="8066088" cy="519113"/>
            <a:chOff x="22" y="1071"/>
            <a:chExt cx="5081" cy="327"/>
          </a:xfrm>
        </p:grpSpPr>
        <p:sp>
          <p:nvSpPr>
            <p:cNvPr id="10251" name="Text Box 21"/>
            <p:cNvSpPr txBox="1">
              <a:spLocks noChangeArrowheads="1"/>
            </p:cNvSpPr>
            <p:nvPr/>
          </p:nvSpPr>
          <p:spPr bwMode="auto">
            <a:xfrm>
              <a:off x="22" y="1071"/>
              <a:ext cx="322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pt-BR" sz="2600" b="1">
                  <a:solidFill>
                    <a:srgbClr val="FFFFFF"/>
                  </a:solidFill>
                  <a:latin typeface="Lucida Sans Typewriter" pitchFamily="49" charset="0"/>
                </a:rPr>
                <a:t> </a:t>
              </a: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Átomo sistema neutro</a:t>
              </a:r>
            </a:p>
          </p:txBody>
        </p:sp>
        <p:sp>
          <p:nvSpPr>
            <p:cNvPr id="10252" name="Line 24"/>
            <p:cNvSpPr>
              <a:spLocks noChangeShapeType="1"/>
            </p:cNvSpPr>
            <p:nvPr/>
          </p:nvSpPr>
          <p:spPr bwMode="auto">
            <a:xfrm>
              <a:off x="3152" y="1253"/>
              <a:ext cx="26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53" name="Text Box 41"/>
            <p:cNvSpPr txBox="1">
              <a:spLocks noChangeArrowheads="1"/>
            </p:cNvSpPr>
            <p:nvPr/>
          </p:nvSpPr>
          <p:spPr bwMode="auto">
            <a:xfrm>
              <a:off x="3515" y="1071"/>
              <a:ext cx="15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b="1">
                  <a:solidFill>
                    <a:srgbClr val="FFFF00"/>
                  </a:solidFill>
                  <a:latin typeface="Lucida Sans Typewriter" pitchFamily="49" charset="0"/>
                </a:rPr>
                <a:t>np</a:t>
              </a:r>
              <a:r>
                <a:rPr lang="pt-BR" b="1" baseline="30000">
                  <a:solidFill>
                    <a:srgbClr val="FFFF00"/>
                  </a:solidFill>
                  <a:latin typeface="Lucida Sans Typewriter" pitchFamily="49" charset="0"/>
                </a:rPr>
                <a:t>+</a:t>
              </a:r>
              <a:r>
                <a:rPr lang="pt-BR" b="1">
                  <a:solidFill>
                    <a:srgbClr val="FFFF00"/>
                  </a:solidFill>
                  <a:latin typeface="Lucida Sans Typewriter" pitchFamily="49" charset="0"/>
                </a:rPr>
                <a:t> = ne</a:t>
              </a:r>
              <a:r>
                <a:rPr lang="pt-BR" b="1" baseline="30000">
                  <a:solidFill>
                    <a:srgbClr val="FFFF00"/>
                  </a:solidFill>
                  <a:latin typeface="Lucida Sans Typewriter" pitchFamily="49" charset="0"/>
                </a:rPr>
                <a:t>-</a:t>
              </a:r>
            </a:p>
          </p:txBody>
        </p:sp>
      </p:grp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34925" y="2205038"/>
            <a:ext cx="9145588" cy="1152525"/>
            <a:chOff x="22" y="1389"/>
            <a:chExt cx="5761" cy="726"/>
          </a:xfrm>
        </p:grpSpPr>
        <p:sp>
          <p:nvSpPr>
            <p:cNvPr id="10247" name="Text Box 42"/>
            <p:cNvSpPr txBox="1">
              <a:spLocks noChangeArrowheads="1"/>
            </p:cNvSpPr>
            <p:nvPr/>
          </p:nvSpPr>
          <p:spPr bwMode="auto">
            <a:xfrm>
              <a:off x="22" y="1606"/>
              <a:ext cx="235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pt-BR" sz="2600" b="1">
                  <a:solidFill>
                    <a:srgbClr val="FFFFFF"/>
                  </a:solidFill>
                  <a:latin typeface="Lucida Sans Typewriter" pitchFamily="49" charset="0"/>
                </a:rPr>
                <a:t> </a:t>
              </a: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Massa do átomo</a:t>
              </a:r>
            </a:p>
          </p:txBody>
        </p:sp>
        <p:sp>
          <p:nvSpPr>
            <p:cNvPr id="10248" name="AutoShape 44"/>
            <p:cNvSpPr>
              <a:spLocks/>
            </p:cNvSpPr>
            <p:nvPr/>
          </p:nvSpPr>
          <p:spPr bwMode="auto">
            <a:xfrm>
              <a:off x="2290" y="1434"/>
              <a:ext cx="46" cy="681"/>
            </a:xfrm>
            <a:prstGeom prst="leftBrace">
              <a:avLst>
                <a:gd name="adj1" fmla="val 123370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249" name="Text Box 45"/>
            <p:cNvSpPr txBox="1">
              <a:spLocks noChangeArrowheads="1"/>
            </p:cNvSpPr>
            <p:nvPr/>
          </p:nvSpPr>
          <p:spPr bwMode="auto">
            <a:xfrm>
              <a:off x="2336" y="1389"/>
              <a:ext cx="195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-Núcleo </a:t>
              </a:r>
              <a:r>
                <a:rPr lang="pt-BR" b="1">
                  <a:solidFill>
                    <a:srgbClr val="FFFF00"/>
                  </a:solidFill>
                  <a:latin typeface="Lucida Sans Typewriter" pitchFamily="49" charset="0"/>
                </a:rPr>
                <a:t>(p</a:t>
              </a:r>
              <a:r>
                <a:rPr lang="pt-BR" b="1" baseline="30000">
                  <a:solidFill>
                    <a:srgbClr val="FFFF00"/>
                  </a:solidFill>
                  <a:latin typeface="Lucida Sans Typewriter" pitchFamily="49" charset="0"/>
                </a:rPr>
                <a:t>+</a:t>
              </a:r>
              <a:r>
                <a:rPr lang="pt-BR" b="1">
                  <a:solidFill>
                    <a:srgbClr val="FFFF00"/>
                  </a:solidFill>
                  <a:latin typeface="Lucida Sans Typewriter" pitchFamily="49" charset="0"/>
                </a:rPr>
                <a:t>)</a:t>
              </a:r>
            </a:p>
          </p:txBody>
        </p:sp>
        <p:sp>
          <p:nvSpPr>
            <p:cNvPr id="10250" name="Text Box 46"/>
            <p:cNvSpPr txBox="1">
              <a:spLocks noChangeArrowheads="1"/>
            </p:cNvSpPr>
            <p:nvPr/>
          </p:nvSpPr>
          <p:spPr bwMode="auto">
            <a:xfrm>
              <a:off x="2335" y="1742"/>
              <a:ext cx="344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-Massa do </a:t>
              </a:r>
              <a:r>
                <a:rPr lang="pt-BR" b="1">
                  <a:solidFill>
                    <a:srgbClr val="FFFF00"/>
                  </a:solidFill>
                  <a:latin typeface="Lucida Sans Typewriter" pitchFamily="49" charset="0"/>
                </a:rPr>
                <a:t>e</a:t>
              </a:r>
              <a:r>
                <a:rPr lang="pt-BR" b="1" baseline="30000">
                  <a:solidFill>
                    <a:srgbClr val="FFFF00"/>
                  </a:solidFill>
                  <a:latin typeface="Lucida Sans Typewriter" pitchFamily="49" charset="0"/>
                </a:rPr>
                <a:t>-</a:t>
              </a:r>
              <a:r>
                <a:rPr lang="pt-BR" b="1">
                  <a:solidFill>
                    <a:srgbClr val="FFFFFF"/>
                  </a:solidFill>
                  <a:latin typeface="Lucida Sans Typewriter" pitchFamily="49" charset="0"/>
                </a:rPr>
                <a:t> desprezível</a:t>
              </a: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9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70" grpId="0"/>
    </p:bld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2573</TotalTime>
  <Words>1260</Words>
  <Application>Microsoft Office PowerPoint</Application>
  <PresentationFormat>Apresentação na tela (4:3)</PresentationFormat>
  <Paragraphs>290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1" baseType="lpstr">
      <vt:lpstr>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XXX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XXX</dc:creator>
  <cp:lastModifiedBy>Ribamar</cp:lastModifiedBy>
  <cp:revision>234</cp:revision>
  <dcterms:created xsi:type="dcterms:W3CDTF">2005-11-23T20:35:46Z</dcterms:created>
  <dcterms:modified xsi:type="dcterms:W3CDTF">2011-08-03T14:44:53Z</dcterms:modified>
</cp:coreProperties>
</file>