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64" r:id="rId2"/>
    <p:sldId id="1060" r:id="rId3"/>
    <p:sldId id="1061" r:id="rId4"/>
    <p:sldId id="1062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46C0A"/>
    <a:srgbClr val="CC3300"/>
    <a:srgbClr val="FF9900"/>
    <a:srgbClr val="669900"/>
    <a:srgbClr val="99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1728" autoAdjust="0"/>
  </p:normalViewPr>
  <p:slideViewPr>
    <p:cSldViewPr>
      <p:cViewPr varScale="1">
        <p:scale>
          <a:sx n="107" d="100"/>
          <a:sy n="107" d="100"/>
        </p:scale>
        <p:origin x="-78" y="-270"/>
      </p:cViewPr>
      <p:guideLst>
        <p:guide orient="horz" pos="572"/>
        <p:guide orient="horz" pos="663"/>
        <p:guide orient="horz" pos="3475"/>
        <p:guide pos="385"/>
        <p:guide pos="5375"/>
        <p:guide pos="1655"/>
        <p:guide pos="1746"/>
        <p:guide pos="2336"/>
      </p:guideLst>
    </p:cSldViewPr>
  </p:slideViewPr>
  <p:outlineViewPr>
    <p:cViewPr>
      <p:scale>
        <a:sx n="33" d="100"/>
        <a:sy n="33" d="100"/>
      </p:scale>
      <p:origin x="0" y="21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254B3A-98EC-46AE-ABC0-AA167BE11B0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0823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37CF95-58FA-449A-9BD2-3FC0E1133D22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83957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0" y="6381750"/>
            <a:ext cx="1979712" cy="476250"/>
          </a:xfrm>
        </p:spPr>
        <p:txBody>
          <a:bodyPr anchor="ctr" anchorCtr="1"/>
          <a:lstStyle>
            <a:lvl1pPr>
              <a:defRPr b="1">
                <a:latin typeface="Calibri" pitchFamily="34" charset="0"/>
                <a:cs typeface="Calibri" pitchFamily="34" charset="0"/>
              </a:defRPr>
            </a:lvl1pPr>
          </a:lstStyle>
          <a:p>
            <a:fld id="{2873CE2A-2EB3-4B35-8252-CE3DE925EAF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26A409-CF54-4957-B5B5-CE5E3719390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BCF80C-BB43-475E-9DED-F45A092BB9C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0"/>
          </p:nvPr>
        </p:nvSpPr>
        <p:spPr>
          <a:xfrm>
            <a:off x="3708400" y="65246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047942-A0C4-4C1B-B998-81832FDDC36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lide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0" y="6643688"/>
            <a:ext cx="9144000" cy="0"/>
          </a:xfrm>
          <a:prstGeom prst="line">
            <a:avLst/>
          </a:prstGeom>
          <a:noFill/>
          <a:ln w="5524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black"/>
              </a:solidFill>
              <a:latin typeface="Calibri"/>
              <a:cs typeface="Arial" charset="0"/>
            </a:endParaRPr>
          </a:p>
        </p:txBody>
      </p:sp>
      <p:sp>
        <p:nvSpPr>
          <p:cNvPr id="5" name="Line 4"/>
          <p:cNvSpPr>
            <a:spLocks noChangeShapeType="1"/>
          </p:cNvSpPr>
          <p:nvPr userDrawn="1"/>
        </p:nvSpPr>
        <p:spPr bwMode="auto">
          <a:xfrm>
            <a:off x="0" y="928688"/>
            <a:ext cx="9144000" cy="0"/>
          </a:xfrm>
          <a:prstGeom prst="line">
            <a:avLst/>
          </a:prstGeom>
          <a:noFill/>
          <a:ln w="571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black"/>
              </a:solidFill>
              <a:latin typeface="Calibri"/>
              <a:cs typeface="Arial" charset="0"/>
            </a:endParaRPr>
          </a:p>
        </p:txBody>
      </p:sp>
      <p:sp>
        <p:nvSpPr>
          <p:cNvPr id="6" name="Rectangle 54"/>
          <p:cNvSpPr>
            <a:spLocks noChangeArrowheads="1"/>
          </p:cNvSpPr>
          <p:nvPr userDrawn="1"/>
        </p:nvSpPr>
        <p:spPr bwMode="auto">
          <a:xfrm>
            <a:off x="7985125" y="642938"/>
            <a:ext cx="10160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700" dirty="0">
                <a:solidFill>
                  <a:prstClr val="black"/>
                </a:solidFill>
                <a:latin typeface="Calibri"/>
                <a:cs typeface="Arial" charset="0"/>
              </a:rPr>
              <a:t>  www.mp.ap.gov.br</a:t>
            </a:r>
          </a:p>
        </p:txBody>
      </p:sp>
      <p:pic>
        <p:nvPicPr>
          <p:cNvPr id="7" name="Picture 5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93063" y="71438"/>
            <a:ext cx="10080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ço Reservado para Texto 11"/>
          <p:cNvSpPr>
            <a:spLocks noGrp="1"/>
          </p:cNvSpPr>
          <p:nvPr>
            <p:ph type="body" sz="quarter" idx="10"/>
          </p:nvPr>
        </p:nvSpPr>
        <p:spPr>
          <a:xfrm>
            <a:off x="214313" y="1071563"/>
            <a:ext cx="8715375" cy="5143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7643866" cy="500066"/>
          </a:xfrm>
          <a:prstGeom prst="rect">
            <a:avLst/>
          </a:prstGeom>
        </p:spPr>
        <p:txBody>
          <a:bodyPr/>
          <a:lstStyle>
            <a:lvl1pPr algn="l">
              <a:defRPr sz="2800"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8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6867525" y="64293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pt-BR">
                <a:cs typeface="Arial" charset="0"/>
              </a:rPr>
              <a:t>011</a:t>
            </a:r>
            <a:endParaRPr lang="pt-BR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cs typeface="Arial" charset="0"/>
            </a:endParaRPr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>
          <a:xfrm>
            <a:off x="142875" y="6450013"/>
            <a:ext cx="8143875" cy="415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 b="1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t-BR">
                <a:solidFill>
                  <a:prstClr val="white"/>
                </a:solidFill>
                <a:cs typeface="Arial" charset="0"/>
              </a:rPr>
              <a:t>Sistema AntiVírus</a:t>
            </a:r>
          </a:p>
          <a:p>
            <a:pPr>
              <a:defRPr/>
            </a:pPr>
            <a:endParaRPr lang="pt-BR" b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891110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30706C-03EC-45EF-8D9D-E03B0677F27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540256-D254-458D-8A32-2565817F436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0E96CF-01BF-4AB4-A372-4C3980E753E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B6C9FB-CFD0-4A6B-A652-BDF3FD8DA79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FB7F6A-ED18-41A9-82DA-9A01EB91512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A8DA4D-028C-47BD-B201-F35AE9CCE82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24D112-CB83-4678-8F19-99365815A47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515F35-0BEE-4BB0-AAD1-63D770C9E91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900608" y="65531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Futura Md BT" charset="0"/>
              </a:defRPr>
            </a:lvl1pPr>
          </a:lstStyle>
          <a:p>
            <a:fld id="{9EEB1495-5D0F-4CF5-AEFE-38E6F6D0E057}" type="slidenum">
              <a:rPr lang="pt-BR"/>
              <a:pPr/>
              <a:t>‹nº›</a:t>
            </a:fld>
            <a:endParaRPr lang="pt-BR"/>
          </a:p>
        </p:txBody>
      </p:sp>
      <p:pic>
        <p:nvPicPr>
          <p:cNvPr id="1026" name="WordPictureWatermark1" descr="Untitled-1"/>
          <p:cNvPicPr>
            <a:picLocks noChangeAspect="1" noChangeArrowheads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5421" r="-21183"/>
          <a:stretch/>
        </p:blipFill>
        <p:spPr bwMode="auto">
          <a:xfrm>
            <a:off x="6015" y="1"/>
            <a:ext cx="91379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7408" t="80440" r="6471" b="11961"/>
          <a:stretch/>
        </p:blipFill>
        <p:spPr>
          <a:xfrm>
            <a:off x="4683966" y="5516563"/>
            <a:ext cx="3848847" cy="5211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4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eolachdesign.com/puzzle-last-piece-in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7BD196-117D-4C69-AFE4-10D05BD4E73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611188" y="4149080"/>
            <a:ext cx="79216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2400" b="1" cap="all" dirty="0" smtClean="0">
                <a:latin typeface="Calibri"/>
              </a:rPr>
              <a:t>PROGRAMAÇÃO – EVENTO MAPA ESTRATÉGICO</a:t>
            </a:r>
          </a:p>
          <a:p>
            <a:pPr algn="ctr" eaLnBrk="1" hangingPunct="1">
              <a:defRPr/>
            </a:pPr>
            <a:r>
              <a:rPr lang="pt-BR" sz="2400" b="1" cap="all" dirty="0" smtClean="0">
                <a:latin typeface="Calibri"/>
              </a:rPr>
              <a:t>Planejamento estratégico ufac</a:t>
            </a:r>
            <a:endParaRPr lang="pt-BR" sz="2400" dirty="0">
              <a:latin typeface="Calibri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611188" y="472715"/>
            <a:ext cx="7921625" cy="431800"/>
          </a:xfrm>
          <a:prstGeom prst="rect">
            <a:avLst/>
          </a:prstGeom>
          <a:solidFill>
            <a:srgbClr val="E46C0A"/>
          </a:solidFill>
          <a:ln>
            <a:miter lim="800000"/>
            <a:headEnd/>
            <a:tailEnd/>
          </a:ln>
        </p:spPr>
        <p:txBody>
          <a:bodyPr anchor="ctr"/>
          <a:lstStyle>
            <a:lvl1pPr algn="ctr" eaLnBrk="0" hangingPunct="0">
              <a:defRPr sz="2000" b="1">
                <a:solidFill>
                  <a:schemeClr val="bg1"/>
                </a:solidFill>
                <a:latin typeface="+mj-lt"/>
                <a:ea typeface="+mj-ea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pt-BR" dirty="0" smtClean="0">
                <a:latin typeface="Calibri" pitchFamily="34" charset="0"/>
                <a:cs typeface="Calibri" pitchFamily="34" charset="0"/>
              </a:rPr>
              <a:t>PLANEJAMENTO ESTRATÉGICO – UNIVERSIDADE FEDERAL DO ACRE</a:t>
            </a:r>
            <a:endParaRPr lang="pt-B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1979712" y="5198757"/>
            <a:ext cx="65531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400" b="1" cap="all" dirty="0" smtClean="0">
                <a:latin typeface="Calibri" pitchFamily="34" charset="0"/>
                <a:cs typeface="Calibri" pitchFamily="34" charset="0"/>
              </a:rPr>
              <a:t>RIO BRANCO, 07 E 08 DE OUTUBRO DE 2013</a:t>
            </a:r>
            <a:endParaRPr lang="pt-BR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Imagem 1" descr="Descrição: http://www.eolachdesign.com/puzzle-last-piece-in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0609" y="1043319"/>
            <a:ext cx="3062783" cy="305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235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9946-4305-439D-A108-1A23AEA7F668}" type="slidenum">
              <a:rPr lang="pt-BR"/>
              <a:pPr/>
              <a:t>2</a:t>
            </a:fld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611188" y="472715"/>
            <a:ext cx="7921625" cy="431800"/>
          </a:xfrm>
          <a:prstGeom prst="rect">
            <a:avLst/>
          </a:prstGeom>
          <a:solidFill>
            <a:srgbClr val="E46C0A"/>
          </a:solidFill>
          <a:ln>
            <a:miter lim="800000"/>
            <a:headEnd/>
            <a:tailEnd/>
          </a:ln>
        </p:spPr>
        <p:txBody>
          <a:bodyPr anchor="ctr"/>
          <a:lstStyle>
            <a:lvl1pPr algn="ctr" eaLnBrk="0" hangingPunct="0">
              <a:defRPr sz="2000" b="1">
                <a:solidFill>
                  <a:schemeClr val="bg1"/>
                </a:solidFill>
                <a:latin typeface="+mj-lt"/>
                <a:ea typeface="+mj-ea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pt-BR" dirty="0" smtClean="0">
                <a:latin typeface="Calibri" pitchFamily="34" charset="0"/>
                <a:cs typeface="Calibri" pitchFamily="34" charset="0"/>
              </a:rPr>
              <a:t>NOSSA PROGRAMAÇÃO – 07/OUTUBRO</a:t>
            </a:r>
            <a:endParaRPr lang="pt-BR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25219560"/>
              </p:ext>
            </p:extLst>
          </p:nvPr>
        </p:nvGraphicFramePr>
        <p:xfrm>
          <a:off x="588237" y="1052513"/>
          <a:ext cx="7944576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451"/>
                <a:gridCol w="6769125"/>
              </a:tblGrid>
              <a:tr h="13466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HORÁRIO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ATIVIDADE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</a:tr>
              <a:tr h="22893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08:30 – 09:00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Abertura do Evento</a:t>
                      </a:r>
                      <a:r>
                        <a:rPr lang="pt-BR" sz="1400" b="0" u="none" dirty="0" smtClean="0">
                          <a:latin typeface="Calibri" pitchFamily="34" charset="0"/>
                        </a:rPr>
                        <a:t>: Margarida</a:t>
                      </a:r>
                      <a:r>
                        <a:rPr lang="pt-BR" sz="1400" b="0" u="none" baseline="0" dirty="0" smtClean="0">
                          <a:latin typeface="Calibri" pitchFamily="34" charset="0"/>
                        </a:rPr>
                        <a:t> de Aquino Cunha</a:t>
                      </a:r>
                      <a:r>
                        <a:rPr lang="pt-BR" sz="1400" b="0" u="none" dirty="0" smtClean="0">
                          <a:latin typeface="Calibri" pitchFamily="34" charset="0"/>
                        </a:rPr>
                        <a:t> – Vice Reitora da UFAC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23201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09:00 – 09:30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: 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dirty="0" smtClean="0">
                          <a:latin typeface="Calibri" pitchFamily="34" charset="0"/>
                        </a:rPr>
                        <a:t>Apresentação dos participantes</a:t>
                      </a:r>
                      <a:r>
                        <a:rPr lang="pt-BR" sz="1400" baseline="0" dirty="0" smtClean="0">
                          <a:latin typeface="Calibri" pitchFamily="34" charset="0"/>
                        </a:rPr>
                        <a:t> e nivelamento de expectativas;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aseline="0" dirty="0" smtClean="0">
                          <a:latin typeface="Calibri" pitchFamily="34" charset="0"/>
                        </a:rPr>
                        <a:t>Apresentação da Consultoria e do Projeto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606003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09:30 – 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10:00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1" dirty="0" smtClean="0">
                          <a:latin typeface="Calibri" pitchFamily="34" charset="0"/>
                        </a:rPr>
                        <a:t>: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 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A elaboração da Gestão Estratégica do UFAC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400" b="0" baseline="0" dirty="0" smtClean="0">
                          <a:latin typeface="Calibri" pitchFamily="34" charset="0"/>
                        </a:rPr>
                        <a:t>Exposição dialogada para abordar os principais conceitos da construção, leitura e validação da estratégia através da metodologia </a:t>
                      </a:r>
                      <a:r>
                        <a:rPr lang="pt-BR" sz="1400" b="0" i="1" baseline="0" dirty="0" smtClean="0">
                          <a:latin typeface="Calibri" pitchFamily="34" charset="0"/>
                        </a:rPr>
                        <a:t>Balanced Scorecard</a:t>
                      </a:r>
                      <a:r>
                        <a:rPr lang="pt-BR" sz="1400" b="0" i="0" baseline="0" dirty="0" smtClean="0">
                          <a:latin typeface="Calibri" pitchFamily="34" charset="0"/>
                        </a:rPr>
                        <a:t> (BSC), utilizando o Mapa Estratégico como principal ferramenta de comunicação da estratégia.</a:t>
                      </a:r>
                      <a:endParaRPr lang="pt-BR" sz="1400" b="0" baseline="0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13466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10:00 – 10:30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Intervalo – </a:t>
                      </a:r>
                      <a:r>
                        <a:rPr lang="pt-BR" sz="1400" b="1" u="sng" dirty="0" err="1" smtClean="0">
                          <a:latin typeface="Calibri" pitchFamily="34" charset="0"/>
                        </a:rPr>
                        <a:t>Coffee</a:t>
                      </a:r>
                      <a:r>
                        <a:rPr lang="pt-BR" sz="1400" b="1" u="sng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pt-BR" sz="1400" b="1" u="sng" baseline="0" dirty="0" err="1" smtClean="0">
                          <a:latin typeface="Calibri" pitchFamily="34" charset="0"/>
                        </a:rPr>
                        <a:t>Breack</a:t>
                      </a:r>
                      <a:endParaRPr lang="pt-BR" sz="1400" b="1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13466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11:00 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– 12:00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0" u="none" dirty="0" smtClean="0">
                          <a:latin typeface="Calibri" pitchFamily="34" charset="0"/>
                        </a:rPr>
                        <a:t>: 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Revalidação da </a:t>
                      </a:r>
                      <a:r>
                        <a:rPr lang="pt-BR" sz="1400" b="1" u="sng" baseline="0" dirty="0" smtClean="0">
                          <a:latin typeface="Calibri" pitchFamily="34" charset="0"/>
                        </a:rPr>
                        <a:t>Missão e Visão</a:t>
                      </a:r>
                      <a:r>
                        <a:rPr lang="pt-BR" sz="1400" b="1" baseline="0" dirty="0" smtClean="0">
                          <a:latin typeface="Calibri" pitchFamily="34" charset="0"/>
                        </a:rPr>
                        <a:t> como referencial estratégico da UFAC.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baseline="0" dirty="0" smtClean="0">
                          <a:latin typeface="Calibri" pitchFamily="34" charset="0"/>
                        </a:rPr>
                        <a:t>Leitura da Missão (razão de ser) e da Visão (projeto do futuro), com destaque da relevância do referencial estratégico e revalidação em plenária.</a:t>
                      </a:r>
                    </a:p>
                  </a:txBody>
                  <a:tcPr anchor="ctr"/>
                </a:tc>
              </a:tr>
              <a:tr h="13466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12:00 – 14:00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Almoço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4961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9946-4305-439D-A108-1A23AEA7F668}" type="slidenum">
              <a:rPr lang="pt-BR"/>
              <a:pPr/>
              <a:t>3</a:t>
            </a:fld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611188" y="472715"/>
            <a:ext cx="7921625" cy="431800"/>
          </a:xfrm>
          <a:prstGeom prst="rect">
            <a:avLst/>
          </a:prstGeom>
          <a:solidFill>
            <a:srgbClr val="E46C0A"/>
          </a:solidFill>
          <a:ln>
            <a:miter lim="800000"/>
            <a:headEnd/>
            <a:tailEnd/>
          </a:ln>
        </p:spPr>
        <p:txBody>
          <a:bodyPr anchor="ctr"/>
          <a:lstStyle>
            <a:lvl1pPr algn="ctr" eaLnBrk="0" hangingPunct="0">
              <a:defRPr sz="2000" b="1">
                <a:solidFill>
                  <a:schemeClr val="bg1"/>
                </a:solidFill>
                <a:latin typeface="+mj-lt"/>
                <a:ea typeface="+mj-ea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pt-BR" dirty="0" smtClean="0">
                <a:latin typeface="Calibri" pitchFamily="34" charset="0"/>
                <a:cs typeface="Calibri" pitchFamily="34" charset="0"/>
              </a:rPr>
              <a:t>NOSSA PROGRAMAÇÃO – 07/OUTUBRO</a:t>
            </a:r>
            <a:endParaRPr lang="pt-BR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0756086"/>
              </p:ext>
            </p:extLst>
          </p:nvPr>
        </p:nvGraphicFramePr>
        <p:xfrm>
          <a:off x="588237" y="1056104"/>
          <a:ext cx="7944576" cy="3404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451"/>
                <a:gridCol w="6769125"/>
              </a:tblGrid>
              <a:tr h="35667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HORÁRIO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ATIVIDADE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</a:tr>
              <a:tr h="2809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14:00 – 15:00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0" u="none" dirty="0" smtClean="0">
                          <a:latin typeface="Calibri" pitchFamily="34" charset="0"/>
                        </a:rPr>
                        <a:t>: 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u="none" baseline="0" dirty="0" smtClean="0">
                          <a:latin typeface="Calibri" pitchFamily="34" charset="0"/>
                        </a:rPr>
                        <a:t>Revisão dos Valores – Discussão e validação dos valores institucionais da UFAC.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u="none" baseline="0" dirty="0" smtClean="0">
                          <a:latin typeface="Calibri" pitchFamily="34" charset="0"/>
                        </a:rPr>
                        <a:t>Apresentação dos principais conceitos sobre valores organizacionais, revisão e validação dos Valores estabelecidos para o UFAC em plenária.</a:t>
                      </a:r>
                    </a:p>
                  </a:txBody>
                  <a:tcPr anchor="ctr"/>
                </a:tc>
              </a:tr>
              <a:tr h="344359">
                <a:tc>
                  <a:txBody>
                    <a:bodyPr/>
                    <a:lstStyle/>
                    <a:p>
                      <a:pPr algn="ctr"/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15:00 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– 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16:30</a:t>
                      </a:r>
                    </a:p>
                    <a:p>
                      <a:pPr algn="ctr"/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15:30 –</a:t>
                      </a:r>
                      <a:r>
                        <a:rPr lang="pt-BR" sz="1400" baseline="0" dirty="0" smtClean="0">
                          <a:latin typeface="Calibri" pitchFamily="34" charset="0"/>
                        </a:rPr>
                        <a:t> 16:00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1" dirty="0" smtClean="0">
                          <a:latin typeface="Calibri" pitchFamily="34" charset="0"/>
                        </a:rPr>
                        <a:t>: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 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A proposta do Mapa Estratégico da UFAC</a:t>
                      </a:r>
                      <a:r>
                        <a:rPr lang="pt-BR" sz="1400" b="1" baseline="0" dirty="0" smtClean="0">
                          <a:latin typeface="Calibri" pitchFamily="34" charset="0"/>
                        </a:rPr>
                        <a:t>.</a:t>
                      </a:r>
                      <a:endParaRPr lang="pt-BR" sz="1400" b="1" baseline="0" dirty="0" smtClean="0">
                        <a:latin typeface="Calibri" pitchFamily="34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baseline="0" dirty="0" smtClean="0">
                          <a:latin typeface="Calibri" pitchFamily="34" charset="0"/>
                        </a:rPr>
                        <a:t>Exposição dialogada com apresentação de conceitos da Gestão Estratégica Orientada para Resultados e a construção do Mapa Estratégico da UFAC, adequadas às necessidades e à realidade da Universidade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1" baseline="0" dirty="0" smtClean="0">
                          <a:latin typeface="Calibri" pitchFamily="34" charset="0"/>
                        </a:rPr>
                        <a:t>Intervalo – </a:t>
                      </a:r>
                      <a:r>
                        <a:rPr lang="pt-BR" sz="1400" b="1" baseline="0" dirty="0" err="1" smtClean="0">
                          <a:latin typeface="Calibri" pitchFamily="34" charset="0"/>
                        </a:rPr>
                        <a:t>Coffee</a:t>
                      </a:r>
                      <a:r>
                        <a:rPr lang="pt-BR" sz="1400" b="1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pt-BR" sz="1400" b="1" baseline="0" dirty="0" err="1" smtClean="0">
                          <a:latin typeface="Calibri" pitchFamily="34" charset="0"/>
                        </a:rPr>
                        <a:t>Breack</a:t>
                      </a:r>
                      <a:endParaRPr lang="pt-BR" sz="1400" b="1" baseline="0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21749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16:00 </a:t>
                      </a:r>
                      <a:r>
                        <a:rPr lang="pt-BR" sz="1400" dirty="0" smtClean="0">
                          <a:latin typeface="Calibri" pitchFamily="34" charset="0"/>
                        </a:rPr>
                        <a:t>– 18:00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Trabalho</a:t>
                      </a:r>
                      <a:r>
                        <a:rPr lang="pt-BR" sz="1400" b="1" u="sng" baseline="0" dirty="0" smtClean="0">
                          <a:latin typeface="Calibri" pitchFamily="34" charset="0"/>
                        </a:rPr>
                        <a:t> em Grupos</a:t>
                      </a:r>
                      <a:r>
                        <a:rPr lang="pt-BR" sz="1400" b="1" u="none" baseline="0" dirty="0" smtClean="0">
                          <a:latin typeface="Calibri" pitchFamily="34" charset="0"/>
                        </a:rPr>
                        <a:t>: </a:t>
                      </a:r>
                      <a:r>
                        <a:rPr lang="pt-BR" sz="1400" b="0" u="none" baseline="0" dirty="0" smtClean="0">
                          <a:latin typeface="Calibri" pitchFamily="34" charset="0"/>
                        </a:rPr>
                        <a:t>Análise Inicial do Mapa Estratégico da UFAC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u="none" baseline="0" dirty="0" smtClean="0">
                          <a:latin typeface="Calibri" pitchFamily="34" charset="0"/>
                        </a:rPr>
                        <a:t>Divisão dos participantes em grupos para realizar uma primeira análise crítica da proposta do Mapa Estratégico da UFAC.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13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9946-4305-439D-A108-1A23AEA7F668}" type="slidenum">
              <a:rPr lang="pt-BR"/>
              <a:pPr/>
              <a:t>4</a:t>
            </a:fld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611188" y="472715"/>
            <a:ext cx="7921625" cy="431800"/>
          </a:xfrm>
          <a:prstGeom prst="rect">
            <a:avLst/>
          </a:prstGeom>
          <a:solidFill>
            <a:srgbClr val="E46C0A"/>
          </a:solidFill>
          <a:ln>
            <a:miter lim="800000"/>
            <a:headEnd/>
            <a:tailEnd/>
          </a:ln>
        </p:spPr>
        <p:txBody>
          <a:bodyPr anchor="ctr"/>
          <a:lstStyle>
            <a:lvl1pPr algn="ctr" eaLnBrk="0" hangingPunct="0">
              <a:defRPr sz="2000" b="1">
                <a:solidFill>
                  <a:schemeClr val="bg1"/>
                </a:solidFill>
                <a:latin typeface="+mj-lt"/>
                <a:ea typeface="+mj-ea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pt-BR" dirty="0" smtClean="0">
                <a:latin typeface="Calibri" pitchFamily="34" charset="0"/>
                <a:cs typeface="Calibri" pitchFamily="34" charset="0"/>
              </a:rPr>
              <a:t>NOSSA PROGRAMAÇÃO – 08/OUTUBRO</a:t>
            </a:r>
            <a:endParaRPr lang="pt-BR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411877"/>
              </p:ext>
            </p:extLst>
          </p:nvPr>
        </p:nvGraphicFramePr>
        <p:xfrm>
          <a:off x="588237" y="1052513"/>
          <a:ext cx="7944576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451"/>
                <a:gridCol w="676912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HORÁRIO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ATIVIDADE</a:t>
                      </a:r>
                      <a:endParaRPr lang="pt-BR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E46C0A"/>
                    </a:solidFill>
                  </a:tcPr>
                </a:tc>
              </a:tr>
              <a:tr h="34435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08:30 – 10:40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0" u="none" dirty="0" smtClean="0">
                          <a:latin typeface="Calibri" pitchFamily="34" charset="0"/>
                        </a:rPr>
                        <a:t>: 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Validação – Mapa Estratégico da UFAC.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baseline="0" dirty="0" smtClean="0">
                          <a:latin typeface="Calibri" pitchFamily="34" charset="0"/>
                        </a:rPr>
                        <a:t>Validação do Mapa Estratégico da UFAC, através da discussão e validação das perspectivas do Mapa, dos objetivos e dos direcionadores  estratégicos propostos em plenária, ouvindo a contribuição de cada grupo.</a:t>
                      </a:r>
                    </a:p>
                  </a:txBody>
                  <a:tcPr anchor="ctr"/>
                </a:tc>
              </a:tr>
              <a:tr h="2809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10:00 – 10:30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1" u="sng" dirty="0" smtClean="0">
                          <a:latin typeface="Calibri" pitchFamily="34" charset="0"/>
                        </a:rPr>
                        <a:t>Intervalo</a:t>
                      </a:r>
                      <a:endParaRPr lang="pt-BR" sz="1400" b="0" u="none" baseline="0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10:30 – 12:00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1" dirty="0" smtClean="0">
                          <a:latin typeface="Calibri" pitchFamily="34" charset="0"/>
                        </a:rPr>
                        <a:t>: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 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Validação – Mapa Estratégico da UFAC e leitura do Mapa Estratégico validado.</a:t>
                      </a:r>
                      <a:endParaRPr lang="pt-BR" sz="1400" b="0" baseline="0" dirty="0" smtClean="0">
                        <a:latin typeface="Calibri" pitchFamily="34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b="0" baseline="0" dirty="0" smtClean="0">
                          <a:latin typeface="Calibri" pitchFamily="34" charset="0"/>
                        </a:rPr>
                        <a:t>Validação do Mapa Estratégico da UFAC, através da discussão e validação das perspectivas do Mapa, dos objetivos e dos direcionadores  estratégicos propostos em plenária, ouvindo a contribuição de cada grupo.</a:t>
                      </a:r>
                    </a:p>
                  </a:txBody>
                  <a:tcPr anchor="ctr"/>
                </a:tc>
              </a:tr>
              <a:tr h="34435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Calibri" pitchFamily="34" charset="0"/>
                        </a:rPr>
                        <a:t>12:00 – 12:30</a:t>
                      </a:r>
                      <a:endParaRPr lang="pt-BR" sz="1400" dirty="0">
                        <a:latin typeface="Calibri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dirty="0" smtClean="0">
                          <a:latin typeface="Calibri" pitchFamily="34" charset="0"/>
                        </a:rPr>
                        <a:t>Apresentação</a:t>
                      </a:r>
                      <a:r>
                        <a:rPr lang="pt-BR" sz="1400" b="1" dirty="0" smtClean="0">
                          <a:latin typeface="Calibri" pitchFamily="34" charset="0"/>
                        </a:rPr>
                        <a:t>:</a:t>
                      </a:r>
                      <a:r>
                        <a:rPr lang="pt-BR" sz="1400" b="0" dirty="0" smtClean="0">
                          <a:latin typeface="Calibri" pitchFamily="34" charset="0"/>
                        </a:rPr>
                        <a:t> Peter M. Dostler e Fernando Quintans</a:t>
                      </a:r>
                      <a:r>
                        <a:rPr lang="pt-BR" sz="1400" b="0" baseline="0" dirty="0" smtClean="0">
                          <a:latin typeface="Calibri" pitchFamily="34" charset="0"/>
                        </a:rPr>
                        <a:t> – GDconsult</a:t>
                      </a:r>
                      <a:endParaRPr lang="pt-BR" sz="1400" dirty="0" smtClean="0">
                        <a:latin typeface="Calibri" pitchFamily="34" charset="0"/>
                      </a:endParaRPr>
                    </a:p>
                    <a:p>
                      <a:pPr algn="just"/>
                      <a:r>
                        <a:rPr lang="pt-BR" sz="1400" b="1" baseline="0" dirty="0" smtClean="0">
                          <a:latin typeface="Calibri" pitchFamily="34" charset="0"/>
                        </a:rPr>
                        <a:t>Definição das próximas etapas e encerramento.</a:t>
                      </a:r>
                      <a:endParaRPr lang="pt-BR" sz="1400" b="0" baseline="0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8819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29440</TotalTime>
  <Words>492</Words>
  <Application>Microsoft Office PowerPoint</Application>
  <PresentationFormat>Apresentação na tela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Slide 1</vt:lpstr>
      <vt:lpstr>Slide 2</vt:lpstr>
      <vt:lpstr>Slide 3</vt:lpstr>
      <vt:lpstr>Slide 4</vt:lpstr>
    </vt:vector>
  </TitlesOfParts>
  <Company>Métodos Assessoria &amp; Capacitação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Fábio Zimmermann</dc:creator>
  <cp:lastModifiedBy>UFAC</cp:lastModifiedBy>
  <cp:revision>549</cp:revision>
  <dcterms:created xsi:type="dcterms:W3CDTF">2005-06-07T12:56:18Z</dcterms:created>
  <dcterms:modified xsi:type="dcterms:W3CDTF">2013-10-02T13:19:38Z</dcterms:modified>
</cp:coreProperties>
</file>