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1" r:id="rId3"/>
    <p:sldId id="268" r:id="rId4"/>
    <p:sldId id="265" r:id="rId5"/>
    <p:sldId id="262" r:id="rId6"/>
    <p:sldId id="278" r:id="rId7"/>
    <p:sldId id="263" r:id="rId8"/>
    <p:sldId id="266" r:id="rId9"/>
    <p:sldId id="264" r:id="rId10"/>
    <p:sldId id="267" r:id="rId11"/>
    <p:sldId id="269" r:id="rId12"/>
    <p:sldId id="270" r:id="rId13"/>
    <p:sldId id="281" r:id="rId14"/>
    <p:sldId id="280" r:id="rId15"/>
    <p:sldId id="276" r:id="rId16"/>
    <p:sldId id="275" r:id="rId17"/>
    <p:sldId id="272" r:id="rId18"/>
    <p:sldId id="273" r:id="rId19"/>
    <p:sldId id="271" r:id="rId20"/>
    <p:sldId id="279" r:id="rId21"/>
    <p:sldId id="274" r:id="rId22"/>
    <p:sldId id="27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1" autoAdjust="0"/>
    <p:restoredTop sz="93846" autoAdjust="0"/>
  </p:normalViewPr>
  <p:slideViewPr>
    <p:cSldViewPr>
      <p:cViewPr>
        <p:scale>
          <a:sx n="40" d="100"/>
          <a:sy n="40" d="100"/>
        </p:scale>
        <p:origin x="-1170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200" dirty="0" smtClean="0"/>
              <a:t> JÁ OUVIU FALAR EM TRANGÊNICOS?</a:t>
            </a:r>
            <a:endParaRPr lang="en-US" sz="3200" dirty="0"/>
          </a:p>
        </c:rich>
      </c:tx>
      <c:layout>
        <c:manualLayout>
          <c:xMode val="edge"/>
          <c:yMode val="edge"/>
          <c:x val="0.21831707708805301"/>
          <c:y val="3.1123992758974494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1"/>
            </a:solidFill>
          </c:spPr>
          <c:explosion val="25"/>
          <c:dPt>
            <c:idx val="0"/>
            <c:bubble3D val="0"/>
            <c:spPr>
              <a:solidFill>
                <a:srgbClr val="3A6BA0"/>
              </a:solidFill>
            </c:spPr>
          </c:dPt>
          <c:dPt>
            <c:idx val="1"/>
            <c:bubble3D val="0"/>
            <c:explosion val="23"/>
            <c:spPr>
              <a:solidFill>
                <a:srgbClr val="5A1A40"/>
              </a:solidFill>
            </c:spPr>
          </c:dPt>
          <c:cat>
            <c:strRef>
              <c:f>Plan1!$A$2:$A$3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58</c:v>
                </c:pt>
                <c:pt idx="1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2800"/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2800"/>
            </a:pPr>
            <a:endParaRPr lang="pt-BR"/>
          </a:p>
        </c:txPr>
      </c:legendEntry>
      <c:layout>
        <c:manualLayout>
          <c:xMode val="edge"/>
          <c:yMode val="edge"/>
          <c:x val="0.74246357434389398"/>
          <c:y val="0.32021611086157076"/>
          <c:w val="0.24342541907096993"/>
          <c:h val="0.31512125285891368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197D3-3C64-44EA-B576-A4F723D8633A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5105D-C06D-4591-A7E3-F075BFDAF09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023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5105D-C06D-4591-A7E3-F075BFDAF098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651FE-998F-479A-BFA9-13C4B22DAC56}" type="datetimeFigureOut">
              <a:rPr lang="pt-BR" smtClean="0"/>
              <a:pPr/>
              <a:t>20/8/2011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54635-3374-4C5F-8570-E3509DC0CC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916044"/>
            <a:ext cx="2456656" cy="1719292"/>
          </a:xfrm>
          <a:prstGeom prst="rect">
            <a:avLst/>
          </a:prstGeom>
          <a:noFill/>
        </p:spPr>
      </p:pic>
      <p:pic>
        <p:nvPicPr>
          <p:cNvPr id="12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924944"/>
            <a:ext cx="3672408" cy="1719292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475928" y="305361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UNIVERSIDADE FEDERAL DO ACRE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8328" y="900009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PET-Agronomia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7504" y="5642084"/>
            <a:ext cx="8344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Comic Sans MS" pitchFamily="66" charset="0"/>
              </a:rPr>
              <a:t>Tutor: José Ribamar T. da Silva.</a:t>
            </a:r>
            <a:endParaRPr lang="pt-BR" sz="2800" b="1" dirty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5888" y="6218148"/>
            <a:ext cx="8344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err="1" smtClean="0">
                <a:latin typeface="Comic Sans MS" pitchFamily="66" charset="0"/>
              </a:rPr>
              <a:t>Petiana</a:t>
            </a:r>
            <a:r>
              <a:rPr lang="pt-BR" sz="2800" b="1" dirty="0" smtClean="0">
                <a:latin typeface="Comic Sans MS" pitchFamily="66" charset="0"/>
              </a:rPr>
              <a:t>: Shyrlene O. da Silva.</a:t>
            </a:r>
            <a:endParaRPr lang="pt-BR" sz="2800" b="1" dirty="0">
              <a:latin typeface="Comic Sans MS" pitchFamily="66" charset="0"/>
            </a:endParaRPr>
          </a:p>
        </p:txBody>
      </p:sp>
      <p:pic>
        <p:nvPicPr>
          <p:cNvPr id="11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2933844"/>
            <a:ext cx="3672408" cy="1719292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0" y="3068960"/>
            <a:ext cx="9144000" cy="1446550"/>
          </a:xfrm>
          <a:prstGeom prst="rect">
            <a:avLst/>
          </a:prstGeom>
          <a:solidFill>
            <a:schemeClr val="accent3">
              <a:lumMod val="60000"/>
              <a:lumOff val="40000"/>
              <a:alpha val="66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  <a:latin typeface="Bodoni MT Black" pitchFamily="18" charset="0"/>
              </a:rPr>
              <a:t>ALIMENTOS </a:t>
            </a:r>
          </a:p>
          <a:p>
            <a:pPr algn="ctr"/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  <a:latin typeface="Bodoni MT Black" pitchFamily="18" charset="0"/>
              </a:rPr>
              <a:t>TRANSGÊNICOS</a:t>
            </a:r>
            <a:endParaRPr lang="pt-BR" sz="4400" b="1" dirty="0">
              <a:solidFill>
                <a:schemeClr val="accent2">
                  <a:lumMod val="75000"/>
                </a:schemeClr>
              </a:solidFill>
              <a:latin typeface="Bodoni MT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196752"/>
            <a:ext cx="2655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Rotulagem: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51520" y="1916832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Decreto 4.680, de 24/04/03;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43136" y="2492896"/>
            <a:ext cx="85605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“Todos os alimentos e ingredientes que contenham ou sejam produzidos a partir de organismo geneticamente modificado, com presença acima de 1%, deverão trazer a informação no rótulo.”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51520" y="4365104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Produtos altamente processados não serão rotulados, - processamento destrói                            a proteína,   tornando    impossível    a </a:t>
            </a:r>
          </a:p>
          <a:p>
            <a:pPr algn="just"/>
            <a:r>
              <a:rPr lang="pt-BR" sz="2800" dirty="0" smtClean="0">
                <a:latin typeface="Comic Sans MS" pitchFamily="66" charset="0"/>
              </a:rPr>
              <a:t>detecção do organismo geneticamente</a:t>
            </a:r>
          </a:p>
          <a:p>
            <a:pPr algn="just"/>
            <a:r>
              <a:rPr lang="pt-BR" sz="2800" dirty="0" smtClean="0">
                <a:latin typeface="Comic Sans MS" pitchFamily="66" charset="0"/>
              </a:rPr>
              <a:t>modificado. </a:t>
            </a:r>
            <a:endParaRPr lang="pt-B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9904" y="1196752"/>
            <a:ext cx="2655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Rotulagem: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51520" y="1916832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Decreto 4.680, de 24/04/03;</a:t>
            </a:r>
            <a:endParaRPr lang="pt-BR" sz="2800" dirty="0">
              <a:latin typeface="Comic Sans MS" pitchFamily="66" charset="0"/>
            </a:endParaRPr>
          </a:p>
        </p:txBody>
      </p:sp>
      <p:pic>
        <p:nvPicPr>
          <p:cNvPr id="2" name="Picture 2" descr="C:\Users\Shyrlene\Desktop\Alimentos Transgênicos\produto-transgenico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47775"/>
            <a:ext cx="7072900" cy="5061545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"/>
          </a:ln>
        </p:spPr>
      </p:pic>
      <p:pic>
        <p:nvPicPr>
          <p:cNvPr id="1027" name="Picture 3" descr="C:\Users\Shyrlene\Desktop\Alimentos Transgênicos\rotulagem_IMG_879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268760"/>
            <a:ext cx="7344816" cy="4896544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"/>
          </a:ln>
        </p:spPr>
      </p:pic>
      <p:pic>
        <p:nvPicPr>
          <p:cNvPr id="1028" name="Picture 4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95872" y="2132856"/>
            <a:ext cx="4759225" cy="4176464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"/>
          </a:ln>
        </p:spPr>
      </p:pic>
      <p:sp>
        <p:nvSpPr>
          <p:cNvPr id="13" name="CaixaDeTexto 12"/>
          <p:cNvSpPr txBox="1"/>
          <p:nvPr/>
        </p:nvSpPr>
        <p:spPr>
          <a:xfrm>
            <a:off x="2195736" y="6381328"/>
            <a:ext cx="5860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Comic Sans MS" pitchFamily="66" charset="0"/>
              </a:rPr>
              <a:t>Fonte: </a:t>
            </a:r>
            <a:r>
              <a:rPr lang="pt-BR" sz="2000" dirty="0" err="1" smtClean="0">
                <a:latin typeface="Comic Sans MS" pitchFamily="66" charset="0"/>
              </a:rPr>
              <a:t>emdefesadacomida</a:t>
            </a:r>
            <a:r>
              <a:rPr lang="pt-BR" sz="2000" dirty="0" smtClean="0">
                <a:latin typeface="Comic Sans MS" pitchFamily="66" charset="0"/>
              </a:rPr>
              <a:t>.blogspot.com</a:t>
            </a:r>
            <a:endParaRPr lang="pt-BR" sz="2000" dirty="0">
              <a:latin typeface="Comic Sans MS" pitchFamily="66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195736" y="6381328"/>
            <a:ext cx="5860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Comic Sans MS" pitchFamily="66" charset="0"/>
              </a:rPr>
              <a:t>Fonte: </a:t>
            </a:r>
            <a:r>
              <a:rPr lang="pt-BR" sz="2000" dirty="0" err="1" smtClean="0">
                <a:latin typeface="Comic Sans MS" pitchFamily="66" charset="0"/>
              </a:rPr>
              <a:t>paladarmodificado</a:t>
            </a:r>
            <a:r>
              <a:rPr lang="pt-BR" sz="2000" dirty="0" smtClean="0">
                <a:latin typeface="Comic Sans MS" pitchFamily="66" charset="0"/>
              </a:rPr>
              <a:t>.blogspot.com</a:t>
            </a:r>
            <a:endParaRPr lang="pt-BR" sz="2000" dirty="0">
              <a:latin typeface="Comic Sans MS" pitchFamily="66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671664" y="6413266"/>
            <a:ext cx="5860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Comic Sans MS" pitchFamily="66" charset="0"/>
              </a:rPr>
              <a:t>Fonte:</a:t>
            </a:r>
            <a:r>
              <a:rPr lang="pt-BR" sz="2000" dirty="0" err="1" smtClean="0">
                <a:latin typeface="Comic Sans MS" pitchFamily="66" charset="0"/>
              </a:rPr>
              <a:t>transgenicosbromato</a:t>
            </a:r>
            <a:r>
              <a:rPr lang="pt-BR" sz="2000" dirty="0" smtClean="0">
                <a:latin typeface="Comic Sans MS" pitchFamily="66" charset="0"/>
              </a:rPr>
              <a:t>.blogspot.com</a:t>
            </a:r>
            <a:endParaRPr lang="pt-BR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3" grpId="0"/>
      <p:bldP spid="13" grpId="1"/>
      <p:bldP spid="16" grpId="0"/>
      <p:bldP spid="16" grpId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517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Transgênicos a venda:</a:t>
            </a:r>
            <a:endParaRPr lang="pt-BR" sz="3200" b="1" dirty="0">
              <a:latin typeface="Comic Sans MS" pitchFamily="66" charset="0"/>
            </a:endParaRPr>
          </a:p>
        </p:txBody>
      </p:sp>
      <p:graphicFrame>
        <p:nvGraphicFramePr>
          <p:cNvPr id="22" name="Gráfico 21"/>
          <p:cNvGraphicFramePr/>
          <p:nvPr/>
        </p:nvGraphicFramePr>
        <p:xfrm>
          <a:off x="1355703" y="1725234"/>
          <a:ext cx="662473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Retângulo 22"/>
          <p:cNvSpPr/>
          <p:nvPr/>
        </p:nvSpPr>
        <p:spPr>
          <a:xfrm>
            <a:off x="1331640" y="1700808"/>
            <a:ext cx="6696744" cy="4968552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/>
        </p:nvSpPr>
        <p:spPr>
          <a:xfrm>
            <a:off x="4572000" y="414908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58%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699792" y="407707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42%</a:t>
            </a:r>
            <a:endParaRPr lang="pt-B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Graphic spid="22" grpId="0">
        <p:bldAsOne/>
      </p:bldGraphic>
      <p:bldP spid="23" grpId="0" animBg="1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517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Transgênicos a venda: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3074" name="Picture 2" descr="C:\Users\Shyrlene\Desktop\Alimentos Transgênicos\grafico 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031" y="1790675"/>
            <a:ext cx="5929289" cy="4806677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9904" y="1825660"/>
            <a:ext cx="85605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Maioria contem  soja geneticamente modificada </a:t>
            </a:r>
            <a:r>
              <a:rPr lang="pt-BR" sz="2800" dirty="0" err="1" smtClean="0">
                <a:latin typeface="Comic Sans MS" pitchFamily="66" charset="0"/>
              </a:rPr>
              <a:t>Roudup</a:t>
            </a:r>
            <a:r>
              <a:rPr lang="pt-BR" sz="2800" dirty="0" smtClean="0">
                <a:latin typeface="Comic Sans MS" pitchFamily="66" charset="0"/>
              </a:rPr>
              <a:t> </a:t>
            </a:r>
            <a:r>
              <a:rPr lang="pt-BR" sz="2800" dirty="0" err="1" smtClean="0">
                <a:latin typeface="Comic Sans MS" pitchFamily="66" charset="0"/>
              </a:rPr>
              <a:t>Ready</a:t>
            </a:r>
            <a:r>
              <a:rPr lang="pt-BR" sz="2800" dirty="0" smtClean="0">
                <a:latin typeface="Comic Sans MS" pitchFamily="66" charset="0"/>
              </a:rPr>
              <a:t>, da Monsanto ou milho transgênico </a:t>
            </a:r>
            <a:r>
              <a:rPr lang="pt-BR" sz="2800" dirty="0" err="1" smtClean="0">
                <a:latin typeface="Comic Sans MS" pitchFamily="66" charset="0"/>
              </a:rPr>
              <a:t>Bt</a:t>
            </a:r>
            <a:r>
              <a:rPr lang="pt-BR" sz="2800" dirty="0" smtClean="0">
                <a:latin typeface="Comic Sans MS" pitchFamily="66" charset="0"/>
              </a:rPr>
              <a:t>, da Novartis.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517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Transgênicos a venda: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7" name="Imagem 16" descr="http://www.portalsaofrancisco.com.br/alfa/alimentos-transgenicos/imagens/pringle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3356992"/>
            <a:ext cx="1944216" cy="2736304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  <p:pic>
        <p:nvPicPr>
          <p:cNvPr id="19" name="Imagem 18" descr="http://www.portalsaofrancisco.com.br/alfa/alimentos-transgenicos/imagens/vien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221088"/>
            <a:ext cx="2160240" cy="2304256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  <p:pic>
        <p:nvPicPr>
          <p:cNvPr id="20" name="Imagem 19" descr="http://www.portalsaofrancisco.com.br/alfa/alimentos-transgenicos/imagens/sopa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356992"/>
            <a:ext cx="2016224" cy="2220838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  <p:pic>
        <p:nvPicPr>
          <p:cNvPr id="21" name="Imagem 20" descr="http://www.portalsaofrancisco.com.br/alfa/alimentos-transgenicos/imagens/cup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4149080"/>
            <a:ext cx="2051720" cy="2376264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517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Transgênicos a venda: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" name="Imagem 9" descr="http://www.portalsaofrancisco.com.br/alfa/alimentos-transgenicos/imagens/shak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16832"/>
            <a:ext cx="2298551" cy="2971577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  <p:pic>
        <p:nvPicPr>
          <p:cNvPr id="12" name="Imagem 11" descr="http://www.portalsaofrancisco.com.br/alfa/alimentos-transgenicos/imagens/bacos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916832"/>
            <a:ext cx="2448272" cy="2952328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  <p:pic>
        <p:nvPicPr>
          <p:cNvPr id="13" name="Imagem 12" descr="http://www.portalsaofrancisco.com.br/alfa/alimentos-transgenicos/imagens/prosobee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1916832"/>
            <a:ext cx="2232248" cy="2952328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  <p:pic>
        <p:nvPicPr>
          <p:cNvPr id="14" name="Imagem 13" descr="http://www.portalsaofrancisco.com.br/alfa/alimentos-transgenicos/imagens/soymilk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19672" y="5085184"/>
            <a:ext cx="6012160" cy="1584176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825660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Aumento da produção de alimentos</a:t>
            </a:r>
            <a:r>
              <a:rPr lang="pt-BR" sz="2800" dirty="0">
                <a:latin typeface="Comic Sans MS" pitchFamily="66" charset="0"/>
              </a:rPr>
              <a:t>;</a:t>
            </a:r>
            <a:endParaRPr lang="pt-BR" sz="2800" dirty="0" smtClean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2655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Vantagens: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1520" y="2761764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Melhoria do conteúdo nutricional;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51520" y="3841884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Maior resistência ;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51520" y="4941168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Maior durabilidade na estocagem ;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51520" y="6002124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Maior armazenamento.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1" grpId="0"/>
      <p:bldP spid="12" grpId="0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969676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Alimento pode ser enriquecido com um componente nutricional essencial;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2655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Vantagens: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1520" y="3627021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Pode ter a função de prevenir, reduzir ou evitar riscos de doenças;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51520" y="5445224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Lavouras     mais      produtivas         e                         </a:t>
            </a:r>
          </a:p>
          <a:p>
            <a:pPr algn="just"/>
            <a:r>
              <a:rPr lang="pt-BR" sz="2800" dirty="0" smtClean="0">
                <a:latin typeface="Comic Sans MS" pitchFamily="66" charset="0"/>
              </a:rPr>
              <a:t>menos onerosas.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1" grpId="0"/>
      <p:bldP spid="12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3375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Desvantagens: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9904" y="1825660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Aumento das reações alérgicas;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2545740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Eliminação das plantas que não sofreram modificação;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51520" y="5085184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Aumento da resistência aos pesticidas;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51520" y="5930116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Maior consumo deste produto.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51520" y="3771037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Matar populações benéficas como abelhas, minhocas e outros animais e espécies de plantas;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24744"/>
            <a:ext cx="3375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Desvantagens: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9904" y="2060848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O lugar em que o gene é inserido não pode ser controlado completamente;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51520" y="3573016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Os genes são transferidos entre espécies que não se relacionam.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484784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Fome mundial – dobro da produção atual;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23528" y="2473732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Principais conceitos;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288032" y="4725144"/>
            <a:ext cx="5508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Alteração no Código Genético;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23528" y="3625860"/>
            <a:ext cx="5508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Metodologia de obtenção;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88032" y="5858108"/>
            <a:ext cx="5508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Benefícios e prejuízos.</a:t>
            </a:r>
            <a:endParaRPr lang="pt-B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6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59904" y="1188041"/>
            <a:ext cx="517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latin typeface="Comic Sans MS" pitchFamily="66" charset="0"/>
              </a:rPr>
              <a:t>Considerações Finais: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9904" y="2060848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O que é um OMG?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51520" y="5786100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Vantagens e Desvantagens.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51520" y="3933056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Comercialização e Rotulagem;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43136" y="2977788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Objetivos;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34752" y="4725144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Importância do conhecimento do consumidor;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7" grpId="0"/>
      <p:bldP spid="9" grpId="0"/>
      <p:bldP spid="10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23528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Referências:</a:t>
            </a:r>
            <a:endParaRPr lang="pt-BR" sz="3200" b="1" dirty="0">
              <a:latin typeface="Comic Sans MS" pitchFamily="66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259904" y="1671191"/>
            <a:ext cx="8560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Comic Sans MS" pitchFamily="66" charset="0"/>
              </a:rPr>
              <a:t>http://emporiovillaborghese.com.br</a:t>
            </a:r>
            <a:endParaRPr lang="pt-BR" sz="2200" dirty="0" smtClean="0">
              <a:latin typeface="Comic Sans MS" pitchFamily="66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51520" y="2463279"/>
            <a:ext cx="8560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Comic Sans MS" pitchFamily="66" charset="0"/>
              </a:rPr>
              <a:t>http://portaldovestibular.com</a:t>
            </a:r>
            <a:endParaRPr lang="pt-BR" sz="2200" dirty="0" smtClean="0"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51520" y="3318083"/>
            <a:ext cx="8560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Comic Sans MS" pitchFamily="66" charset="0"/>
              </a:rPr>
              <a:t>http://noticias.terra.com.br/ciencia/interna/0,,OI436600-EI1434,00.</a:t>
            </a:r>
            <a:r>
              <a:rPr lang="pt-BR" sz="2400" dirty="0" err="1" smtClean="0">
                <a:latin typeface="Comic Sans MS" pitchFamily="66" charset="0"/>
              </a:rPr>
              <a:t>html</a:t>
            </a:r>
            <a:endParaRPr lang="pt-BR" sz="2400" dirty="0" smtClean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51520" y="4581128"/>
            <a:ext cx="8560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Comic Sans MS" pitchFamily="66" charset="0"/>
              </a:rPr>
              <a:t>http://jurisway.org.br</a:t>
            </a:r>
            <a:endParaRPr lang="pt-BR" sz="2200" dirty="0" smtClean="0">
              <a:latin typeface="Comic Sans MS" pitchFamily="66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5733256"/>
            <a:ext cx="8560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Comic Sans MS" pitchFamily="66" charset="0"/>
              </a:rPr>
              <a:t>Revista Veja - Fonte: Publicação do IDEC/SP.</a:t>
            </a:r>
            <a:endParaRPr lang="pt-BR" sz="22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7" grpId="0"/>
      <p:bldP spid="9" grpId="0"/>
      <p:bldP spid="10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916044"/>
            <a:ext cx="3672408" cy="1719292"/>
          </a:xfrm>
          <a:prstGeom prst="rect">
            <a:avLst/>
          </a:prstGeom>
          <a:noFill/>
        </p:spPr>
      </p:pic>
      <p:pic>
        <p:nvPicPr>
          <p:cNvPr id="12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924944"/>
            <a:ext cx="3672408" cy="1719292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4940424" y="6165304"/>
            <a:ext cx="4456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Comic Sans MS" pitchFamily="66" charset="0"/>
              </a:rPr>
              <a:t> Shyrlene O. da Silva.</a:t>
            </a:r>
            <a:endParaRPr lang="pt-BR" sz="2800" b="1" dirty="0">
              <a:latin typeface="Comic Sans MS" pitchFamily="66" charset="0"/>
            </a:endParaRPr>
          </a:p>
        </p:txBody>
      </p:sp>
      <p:pic>
        <p:nvPicPr>
          <p:cNvPr id="11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2933844"/>
            <a:ext cx="3672408" cy="1719292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0" y="3068960"/>
            <a:ext cx="9144000" cy="1446550"/>
          </a:xfrm>
          <a:prstGeom prst="rect">
            <a:avLst/>
          </a:prstGeom>
          <a:solidFill>
            <a:schemeClr val="accent3">
              <a:lumMod val="60000"/>
              <a:lumOff val="40000"/>
              <a:alpha val="66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  <a:latin typeface="Bodoni MT Black" pitchFamily="18" charset="0"/>
              </a:rPr>
              <a:t>Obrigada pela</a:t>
            </a:r>
          </a:p>
          <a:p>
            <a:pPr algn="ctr"/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  <a:latin typeface="Bodoni MT Black" pitchFamily="18" charset="0"/>
              </a:rPr>
              <a:t> Atenção!</a:t>
            </a:r>
            <a:endParaRPr lang="pt-BR" sz="4400" b="1" dirty="0">
              <a:solidFill>
                <a:schemeClr val="accent2">
                  <a:lumMod val="75000"/>
                </a:schemeClr>
              </a:solidFill>
              <a:latin typeface="Bodoni MT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484784"/>
            <a:ext cx="85605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Alimentos Geneticamente Modificados – criados em laboratórios, utilizando genes animais, vegetais ou micróbios;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23528" y="3068960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Organismos Geneticamente Modificados;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43136" y="5354052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Engenharia Genética.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25" name="Seta para a direita 24"/>
          <p:cNvSpPr/>
          <p:nvPr/>
        </p:nvSpPr>
        <p:spPr>
          <a:xfrm rot="5400000">
            <a:off x="2843809" y="3789040"/>
            <a:ext cx="310890" cy="166875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/>
          <p:cNvSpPr txBox="1"/>
          <p:nvPr/>
        </p:nvSpPr>
        <p:spPr>
          <a:xfrm>
            <a:off x="864096" y="4149080"/>
            <a:ext cx="5508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Alteração no Código Genético</a:t>
            </a:r>
            <a:endParaRPr lang="pt-B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251520" y="1700808"/>
            <a:ext cx="8560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latin typeface="Comic Sans MS" pitchFamily="66" charset="0"/>
              </a:rPr>
              <a:t>Figura 1.</a:t>
            </a:r>
            <a:r>
              <a:rPr lang="pt-BR" sz="2400" dirty="0" smtClean="0">
                <a:latin typeface="Comic Sans MS" pitchFamily="66" charset="0"/>
              </a:rPr>
              <a:t> Esquema de uma alteração genética.</a:t>
            </a:r>
            <a:endParaRPr lang="pt-BR" sz="2400" dirty="0">
              <a:latin typeface="Comic Sans MS" pitchFamily="66" charset="0"/>
            </a:endParaRPr>
          </a:p>
        </p:txBody>
      </p:sp>
      <p:pic>
        <p:nvPicPr>
          <p:cNvPr id="2" name="Picture 2" descr="C:\Users\Shyrlene\Desktop\Alimentos Transgênicos\transgenicos-esquema-2[1]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554" y="2509857"/>
            <a:ext cx="8542926" cy="3151391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12" name="CaixaDeTexto 11"/>
          <p:cNvSpPr txBox="1"/>
          <p:nvPr/>
        </p:nvSpPr>
        <p:spPr>
          <a:xfrm>
            <a:off x="403920" y="5877272"/>
            <a:ext cx="8560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Comic Sans MS" pitchFamily="66" charset="0"/>
              </a:rPr>
              <a:t>Fonte: </a:t>
            </a:r>
            <a:r>
              <a:rPr lang="pt-BR" sz="2000" dirty="0" err="1" smtClean="0">
                <a:latin typeface="Comic Sans MS" pitchFamily="66" charset="0"/>
              </a:rPr>
              <a:t>ciencia</a:t>
            </a:r>
            <a:r>
              <a:rPr lang="pt-BR" sz="2000" dirty="0" smtClean="0">
                <a:latin typeface="Comic Sans MS" pitchFamily="66" charset="0"/>
              </a:rPr>
              <a:t>.</a:t>
            </a:r>
            <a:r>
              <a:rPr lang="pt-BR" sz="2000" dirty="0" err="1" smtClean="0">
                <a:latin typeface="Comic Sans MS" pitchFamily="66" charset="0"/>
              </a:rPr>
              <a:t>hsw</a:t>
            </a:r>
            <a:r>
              <a:rPr lang="pt-BR" sz="2000" dirty="0" smtClean="0">
                <a:latin typeface="Comic Sans MS" pitchFamily="66" charset="0"/>
              </a:rPr>
              <a:t>.uol.com.</a:t>
            </a:r>
            <a:r>
              <a:rPr lang="pt-BR" sz="2000" dirty="0" err="1" smtClean="0">
                <a:latin typeface="Comic Sans MS" pitchFamily="66" charset="0"/>
              </a:rPr>
              <a:t>br</a:t>
            </a:r>
            <a:endParaRPr lang="pt-BR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yrlene\Desktop\Alimentos Transgênicos\Alimentos-Trangenico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-407389"/>
            <a:ext cx="5233789" cy="7265389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8" name="CaixaDeTexto 7"/>
          <p:cNvSpPr txBox="1"/>
          <p:nvPr/>
        </p:nvSpPr>
        <p:spPr>
          <a:xfrm>
            <a:off x="2051720" y="6485274"/>
            <a:ext cx="6364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Comic Sans MS" pitchFamily="66" charset="0"/>
              </a:rPr>
              <a:t>Fonte: </a:t>
            </a:r>
            <a:r>
              <a:rPr lang="pt-BR" sz="2000" dirty="0" err="1" smtClean="0">
                <a:latin typeface="Comic Sans MS" pitchFamily="66" charset="0"/>
              </a:rPr>
              <a:t>ciencia</a:t>
            </a:r>
            <a:r>
              <a:rPr lang="pt-BR" sz="2000" dirty="0" smtClean="0">
                <a:latin typeface="Comic Sans MS" pitchFamily="66" charset="0"/>
              </a:rPr>
              <a:t>.</a:t>
            </a:r>
            <a:r>
              <a:rPr lang="pt-BR" sz="2000" dirty="0" err="1" smtClean="0">
                <a:latin typeface="Comic Sans MS" pitchFamily="66" charset="0"/>
              </a:rPr>
              <a:t>hsw</a:t>
            </a:r>
            <a:r>
              <a:rPr lang="pt-BR" sz="2000" dirty="0" smtClean="0">
                <a:latin typeface="Comic Sans MS" pitchFamily="66" charset="0"/>
              </a:rPr>
              <a:t>.uol.com.</a:t>
            </a:r>
            <a:r>
              <a:rPr lang="pt-BR" sz="2000" dirty="0" err="1" smtClean="0">
                <a:latin typeface="Comic Sans MS" pitchFamily="66" charset="0"/>
              </a:rPr>
              <a:t>br</a:t>
            </a:r>
            <a:endParaRPr lang="pt-BR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hyrlene\Desktop\Alimentos Transgênicos\figura_tomates_antocianina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980728"/>
            <a:ext cx="4673661" cy="4603204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4" name="CaixaDeTexto 3"/>
          <p:cNvSpPr txBox="1"/>
          <p:nvPr/>
        </p:nvSpPr>
        <p:spPr>
          <a:xfrm>
            <a:off x="1988096" y="5805264"/>
            <a:ext cx="5032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Comic Sans MS" pitchFamily="66" charset="0"/>
              </a:rPr>
              <a:t>Fonte: </a:t>
            </a:r>
            <a:r>
              <a:rPr lang="pt-BR" sz="2000" dirty="0" err="1" smtClean="0">
                <a:latin typeface="Comic Sans MS" pitchFamily="66" charset="0"/>
              </a:rPr>
              <a:t>ciencia</a:t>
            </a:r>
            <a:r>
              <a:rPr lang="pt-BR" sz="2000" dirty="0" smtClean="0">
                <a:latin typeface="Comic Sans MS" pitchFamily="66" charset="0"/>
              </a:rPr>
              <a:t>.</a:t>
            </a:r>
            <a:r>
              <a:rPr lang="pt-BR" sz="2000" dirty="0" err="1" smtClean="0">
                <a:latin typeface="Comic Sans MS" pitchFamily="66" charset="0"/>
              </a:rPr>
              <a:t>hsw</a:t>
            </a:r>
            <a:r>
              <a:rPr lang="pt-BR" sz="2000" dirty="0" smtClean="0">
                <a:latin typeface="Comic Sans MS" pitchFamily="66" charset="0"/>
              </a:rPr>
              <a:t>.uol.com.</a:t>
            </a:r>
            <a:r>
              <a:rPr lang="pt-BR" sz="2000" dirty="0" err="1" smtClean="0">
                <a:latin typeface="Comic Sans MS" pitchFamily="66" charset="0"/>
              </a:rPr>
              <a:t>br</a:t>
            </a:r>
            <a:endParaRPr lang="pt-BR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124744"/>
            <a:ext cx="85605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Principais cultivos:</a:t>
            </a:r>
          </a:p>
          <a:p>
            <a:pPr marL="817563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Soja;</a:t>
            </a:r>
          </a:p>
          <a:p>
            <a:pPr marL="817563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Milho;</a:t>
            </a:r>
          </a:p>
          <a:p>
            <a:pPr marL="817563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Algodão e </a:t>
            </a:r>
          </a:p>
          <a:p>
            <a:pPr marL="817563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Batata.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243136" y="4149080"/>
            <a:ext cx="8560568" cy="267765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Fase de testes:                            </a:t>
            </a:r>
          </a:p>
          <a:p>
            <a:pPr marL="817563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Banana;   		                                   </a:t>
            </a:r>
          </a:p>
          <a:p>
            <a:pPr marL="817563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Brócolis;</a:t>
            </a:r>
          </a:p>
          <a:p>
            <a:pPr marL="817563" algn="just"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Café;</a:t>
            </a:r>
          </a:p>
          <a:p>
            <a:pPr marL="817563" algn="just">
              <a:buFont typeface="Arial" pitchFamily="34" charset="0"/>
              <a:buChar char="•"/>
            </a:pPr>
            <a:endParaRPr lang="pt-BR" sz="2800" dirty="0" smtClean="0">
              <a:latin typeface="Comic Sans MS" pitchFamily="66" charset="0"/>
            </a:endParaRPr>
          </a:p>
          <a:p>
            <a:pPr marL="817563" algn="just"/>
            <a:endParaRPr lang="pt-BR" sz="2800" dirty="0" smtClean="0">
              <a:latin typeface="Comic Sans MS" pitchFamily="66" charset="0"/>
            </a:endParaRPr>
          </a:p>
          <a:p>
            <a:pPr algn="just" defTabSz="265113"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Cenoura;</a:t>
            </a:r>
          </a:p>
          <a:p>
            <a:pPr algn="just" defTabSz="265113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Morango e</a:t>
            </a:r>
          </a:p>
          <a:p>
            <a:pPr algn="just" defTabSz="265113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 Trigo.</a:t>
            </a:r>
            <a:endParaRPr lang="pt-B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3" name="CaixaDeTexto 2"/>
          <p:cNvSpPr txBox="1"/>
          <p:nvPr/>
        </p:nvSpPr>
        <p:spPr>
          <a:xfrm>
            <a:off x="259904" y="1484784"/>
            <a:ext cx="85605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0100" indent="-2070100" algn="just"/>
            <a:r>
              <a:rPr lang="pt-BR" sz="2800" dirty="0" smtClean="0">
                <a:latin typeface="Comic Sans MS" pitchFamily="66" charset="0"/>
              </a:rPr>
              <a:t>Greenpeace - 1990 não haviam lavouras comerciais de soja transgênica;</a:t>
            </a:r>
          </a:p>
          <a:p>
            <a:pPr marL="2070100" indent="-193675" algn="just"/>
            <a:r>
              <a:rPr lang="pt-BR" sz="2800" dirty="0" smtClean="0">
                <a:latin typeface="Comic Sans MS" pitchFamily="66" charset="0"/>
              </a:rPr>
              <a:t>  -1998 a área cultivada &gt; que 28 milhões de hectares. 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51520" y="3429000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Brasil – Embrapa desde 1981;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43136" y="5445224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Atualmente: Soja, Banana, Algodão,</a:t>
            </a:r>
          </a:p>
          <a:p>
            <a:pPr algn="just"/>
            <a:r>
              <a:rPr lang="pt-BR" sz="2800" dirty="0" smtClean="0">
                <a:latin typeface="Comic Sans MS" pitchFamily="66" charset="0"/>
              </a:rPr>
              <a:t>		   Abacaxi, Batata.</a:t>
            </a:r>
            <a:endParaRPr lang="pt-BR" sz="2800" dirty="0">
              <a:latin typeface="Comic Sans MS" pitchFamily="66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51520" y="4149080"/>
            <a:ext cx="856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omic Sans MS" pitchFamily="66" charset="0"/>
              </a:rPr>
              <a:t>Genes de castanha-do-pará em feijão -     valor nutricional;</a:t>
            </a:r>
            <a:endParaRPr lang="pt-BR" sz="2800" dirty="0">
              <a:latin typeface="Comic Sans MS" pitchFamily="66" charset="0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 rot="5400000" flipH="1" flipV="1">
            <a:off x="7165082" y="4365104"/>
            <a:ext cx="432048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yrlene\Desktop\Alimentos Transgênicos\alimentos-transgenicos[1]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229200"/>
            <a:ext cx="2240249" cy="1440160"/>
          </a:xfrm>
          <a:prstGeom prst="rect">
            <a:avLst/>
          </a:prstGeom>
          <a:noFill/>
          <a:ln w="66675" cmpd="dbl">
            <a:solidFill>
              <a:schemeClr val="bg2">
                <a:lumMod val="50000"/>
              </a:schemeClr>
            </a:solidFill>
            <a:prstDash val="dashDot"/>
          </a:ln>
        </p:spPr>
      </p:pic>
      <p:sp>
        <p:nvSpPr>
          <p:cNvPr id="5" name="CaixaDeTexto 4"/>
          <p:cNvSpPr txBox="1"/>
          <p:nvPr/>
        </p:nvSpPr>
        <p:spPr>
          <a:xfrm>
            <a:off x="331912" y="404664"/>
            <a:ext cx="834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Comic Sans MS" pitchFamily="66" charset="0"/>
              </a:rPr>
              <a:t>Alimentos Transgênicos:</a:t>
            </a:r>
            <a:endParaRPr lang="pt-BR" sz="3200" b="1" dirty="0">
              <a:latin typeface="Comic Sans MS" pitchFamily="66" charset="0"/>
            </a:endParaRPr>
          </a:p>
        </p:txBody>
      </p:sp>
      <p:pic>
        <p:nvPicPr>
          <p:cNvPr id="1026" name="Picture 2" descr="C:\Users\Shyrlene\Desktop\Alimentos Transgênicos\alimentos-transgenico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1579" y="5301208"/>
            <a:ext cx="538733" cy="472766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/>
        </p:nvCxnSpPr>
        <p:spPr>
          <a:xfrm>
            <a:off x="1835696" y="1052736"/>
            <a:ext cx="5328592" cy="0"/>
          </a:xfrm>
          <a:prstGeom prst="line">
            <a:avLst/>
          </a:prstGeom>
          <a:ln w="76200" cmpd="dbl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403920" y="2636912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0" indent="-360363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§"/>
            </a:pPr>
            <a:r>
              <a:rPr lang="pt-BR" sz="2800" dirty="0" smtClean="0">
                <a:latin typeface="Comic Sans MS" pitchFamily="66" charset="0"/>
              </a:rPr>
              <a:t>Estados Unidos;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9512" y="141277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8638" lvl="0" indent="-528638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v"/>
            </a:pPr>
            <a:r>
              <a:rPr lang="pt-BR" sz="3200" dirty="0" smtClean="0">
                <a:latin typeface="Comic Sans MS" pitchFamily="66" charset="0"/>
              </a:rPr>
              <a:t>Alguns países que cultivam alimentos transgênicos</a:t>
            </a:r>
            <a:r>
              <a:rPr lang="pt-BR" sz="3200" b="1" dirty="0" smtClean="0">
                <a:latin typeface="Comic Sans MS" pitchFamily="66" charset="0"/>
              </a:rPr>
              <a:t>:</a:t>
            </a:r>
            <a:endParaRPr lang="pt-BR" sz="32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95536" y="3429000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0" indent="-360363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§"/>
            </a:pPr>
            <a:r>
              <a:rPr lang="pt-BR" sz="2800" dirty="0" smtClean="0">
                <a:latin typeface="Comic Sans MS" pitchFamily="66" charset="0"/>
              </a:rPr>
              <a:t>Argentina;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95536" y="4221088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0" indent="-360363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§"/>
            </a:pPr>
            <a:r>
              <a:rPr lang="pt-BR" sz="2800" dirty="0" smtClean="0">
                <a:latin typeface="Comic Sans MS" pitchFamily="66" charset="0"/>
              </a:rPr>
              <a:t>China;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95536" y="5930116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0" indent="-360363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§"/>
            </a:pPr>
            <a:r>
              <a:rPr lang="pt-BR" sz="2800" dirty="0" smtClean="0">
                <a:latin typeface="Comic Sans MS" pitchFamily="66" charset="0"/>
              </a:rPr>
              <a:t>Brasil.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4994012"/>
            <a:ext cx="856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0" indent="-360363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§"/>
            </a:pPr>
            <a:r>
              <a:rPr lang="pt-BR" sz="2800" dirty="0" smtClean="0">
                <a:latin typeface="Comic Sans MS" pitchFamily="66" charset="0"/>
              </a:rPr>
              <a:t>Canadá;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540</Words>
  <Application>Microsoft Office PowerPoint</Application>
  <PresentationFormat>Apresentação na tela (4:3)</PresentationFormat>
  <Paragraphs>117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Shyrlene</dc:creator>
  <cp:lastModifiedBy>Ribamar</cp:lastModifiedBy>
  <cp:revision>76</cp:revision>
  <dcterms:created xsi:type="dcterms:W3CDTF">2011-06-27T12:37:34Z</dcterms:created>
  <dcterms:modified xsi:type="dcterms:W3CDTF">2011-08-20T17:38:19Z</dcterms:modified>
</cp:coreProperties>
</file>