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5" r:id="rId8"/>
    <p:sldId id="266" r:id="rId9"/>
    <p:sldId id="267" r:id="rId10"/>
    <p:sldId id="272" r:id="rId11"/>
    <p:sldId id="268" r:id="rId12"/>
    <p:sldId id="270" r:id="rId13"/>
    <p:sldId id="271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 varScale="1">
        <p:scale>
          <a:sx n="66" d="100"/>
          <a:sy n="66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A590-BA21-4AF3-84E7-832A72CBF180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8C25-4212-4279-9457-D582CD7C56C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A590-BA21-4AF3-84E7-832A72CBF180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8C25-4212-4279-9457-D582CD7C56C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A590-BA21-4AF3-84E7-832A72CBF180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8C25-4212-4279-9457-D582CD7C56C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A590-BA21-4AF3-84E7-832A72CBF180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8C25-4212-4279-9457-D582CD7C56C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A590-BA21-4AF3-84E7-832A72CBF180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8C25-4212-4279-9457-D582CD7C56C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A590-BA21-4AF3-84E7-832A72CBF180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8C25-4212-4279-9457-D582CD7C56C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A590-BA21-4AF3-84E7-832A72CBF180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8C25-4212-4279-9457-D582CD7C56C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A590-BA21-4AF3-84E7-832A72CBF180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8C25-4212-4279-9457-D582CD7C56C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A590-BA21-4AF3-84E7-832A72CBF180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8C25-4212-4279-9457-D582CD7C56C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A590-BA21-4AF3-84E7-832A72CBF180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8C25-4212-4279-9457-D582CD7C56C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A590-BA21-4AF3-84E7-832A72CBF180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8C25-4212-4279-9457-D582CD7C56C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4A590-BA21-4AF3-84E7-832A72CBF180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D8C25-4212-4279-9457-D582CD7C56C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14.png"/><Relationship Id="rId4" Type="http://schemas.openxmlformats.org/officeDocument/2006/relationships/image" Target="../media/image5.jpe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Relationship Id="rId9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981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0" y="4876800"/>
            <a:ext cx="9144000" cy="1981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81000" y="305818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Comic Sans MS" pitchFamily="66" charset="0"/>
                <a:cs typeface="Lucida Sans Unicode" pitchFamily="34" charset="0"/>
              </a:rPr>
              <a:t>CULTURA DA MANDIOCA</a:t>
            </a:r>
            <a:endParaRPr lang="en-US" sz="2800" dirty="0">
              <a:latin typeface="Comic Sans MS" pitchFamily="66" charset="0"/>
              <a:cs typeface="Lucida Sans Unicode" pitchFamily="34" charset="0"/>
            </a:endParaRPr>
          </a:p>
        </p:txBody>
      </p:sp>
      <p:pic>
        <p:nvPicPr>
          <p:cNvPr id="13314" name="Picture 2" descr="http://3.bp.blogspot.com/_AAb0jQBJufI/TMlgxqRNkSI/AAAAAAAACWY/9gHyebb-U0Q/s1600/Mandioca+2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81200"/>
            <a:ext cx="3810000" cy="2895600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914400" y="2286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Comic Sans MS" pitchFamily="66" charset="0"/>
                <a:cs typeface="Arial" pitchFamily="34" charset="0"/>
              </a:rPr>
              <a:t>UNIVERSIDADE FEDERAL DO ACRE</a:t>
            </a:r>
            <a:endParaRPr lang="en-US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90600" y="6858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Comic Sans MS" pitchFamily="66" charset="0"/>
                <a:cs typeface="Arial" pitchFamily="34" charset="0"/>
              </a:rPr>
              <a:t>CURSO DE ENGENHARIA AGRONÔMICA</a:t>
            </a:r>
            <a:endParaRPr lang="en-US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62000" y="1230868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Comic Sans MS" pitchFamily="66" charset="0"/>
                <a:cs typeface="Arial" pitchFamily="34" charset="0"/>
              </a:rPr>
              <a:t>PET-AGRONOMIA</a:t>
            </a:r>
            <a:endParaRPr lang="en-US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52400" y="59552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itchFamily="66" charset="0"/>
                <a:cs typeface="Arial" pitchFamily="34" charset="0"/>
              </a:rPr>
              <a:t>PETIANA: BRUNA PEREIRA DE SOUZA</a:t>
            </a:r>
            <a:endParaRPr lang="en-US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6200" y="53456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itchFamily="66" charset="0"/>
                <a:cs typeface="Arial" pitchFamily="34" charset="0"/>
              </a:rPr>
              <a:t>TUTOR: DR: JOSÉ RIBAMAR T. DA SILVA </a:t>
            </a:r>
            <a:endParaRPr lang="en-US" dirty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3" name="Picture 10" descr="petsemfun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3469" y="119978"/>
            <a:ext cx="1308131" cy="1404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paeb.com.br/folhadaapaeb/284/mandio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6799" cy="1143001"/>
          </a:xfrm>
          <a:prstGeom prst="rect">
            <a:avLst/>
          </a:prstGeom>
          <a:noFill/>
        </p:spPr>
      </p:pic>
      <p:pic>
        <p:nvPicPr>
          <p:cNvPr id="30724" name="Picture 4" descr="http://1.bp.blogspot.com/_bha-or6_qfI/TVBOVZgzykI/AAAAAAAAAO8/X0_6-N9PlHM/s1600/mandioc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1066799" cy="1143000"/>
          </a:xfrm>
          <a:prstGeom prst="rect">
            <a:avLst/>
          </a:prstGeom>
          <a:noFill/>
        </p:spPr>
      </p:pic>
      <p:pic>
        <p:nvPicPr>
          <p:cNvPr id="30726" name="Picture 6" descr="http://2.bp.blogspot.com/_wya_Y27oLsA/SkqinvqDOZI/AAAAAAAAapc/Me43cqNBhtU/s400/26-Mandioca-brava+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1066799" cy="1219200"/>
          </a:xfrm>
          <a:prstGeom prst="rect">
            <a:avLst/>
          </a:prstGeom>
          <a:noFill/>
        </p:spPr>
      </p:pic>
      <p:pic>
        <p:nvPicPr>
          <p:cNvPr id="30730" name="Picture 10" descr="http://3.bp.blogspot.com/_AAb0jQBJufI/TMlgxqRNkSI/AAAAAAAACWY/9gHyebb-U0Q/s1600/Mandioca+2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352800"/>
            <a:ext cx="1066801" cy="1143000"/>
          </a:xfrm>
          <a:prstGeom prst="rect">
            <a:avLst/>
          </a:prstGeom>
          <a:noFill/>
        </p:spPr>
      </p:pic>
      <p:pic>
        <p:nvPicPr>
          <p:cNvPr id="30734" name="Picture 14" descr="http://3.bp.blogspot.com/_wUxnikir1GI/TQEWtqHynhI/AAAAAAAAAC4/CsSvClGdD1Y/s1600/26-04-2008_11_47_21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1066799" cy="1219200"/>
          </a:xfrm>
          <a:prstGeom prst="rect">
            <a:avLst/>
          </a:prstGeom>
          <a:noFill/>
        </p:spPr>
      </p:pic>
      <p:pic>
        <p:nvPicPr>
          <p:cNvPr id="30736" name="Picture 16" descr="http://www.chacaradeorganicos.com.br/wp-content/uploads/2009/08/mandio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715000"/>
            <a:ext cx="1066800" cy="1143000"/>
          </a:xfrm>
          <a:prstGeom prst="rect">
            <a:avLst/>
          </a:prstGeom>
          <a:noFill/>
        </p:spPr>
      </p:pic>
      <p:cxnSp>
        <p:nvCxnSpPr>
          <p:cNvPr id="21" name="Conector reto 20"/>
          <p:cNvCxnSpPr/>
          <p:nvPr/>
        </p:nvCxnSpPr>
        <p:spPr>
          <a:xfrm>
            <a:off x="5486400" y="228600"/>
            <a:ext cx="36576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572000" y="762000"/>
            <a:ext cx="4572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4495800" y="300335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Comic Sans MS" pitchFamily="66" charset="0"/>
              </a:rPr>
              <a:t>IMPLANTAÇÃO DA CULTURA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447800" y="129540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Os espaçamentos recomendados para mandioca são: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524000" y="1992868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Fileiras simples de 1,00 x 0.60 m (16.666 plantas/ha) a 1,00 x 1,00m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(10.000 plantas/há);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524000" y="2858869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Fileiras duplas utiliza-se 2,00 m x 0,60 m x 0,60 m (12.820 plantas/ha) ou 2,00 m x 0,80 m x 0,80 m (8.928 plantas/ha);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1714498" y="4000501"/>
            <a:ext cx="2286002" cy="1752600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4922433" y="3931833"/>
            <a:ext cx="2375523" cy="1952810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paeb.com.br/folhadaapaeb/284/mandio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6799" cy="1143001"/>
          </a:xfrm>
          <a:prstGeom prst="rect">
            <a:avLst/>
          </a:prstGeom>
          <a:noFill/>
        </p:spPr>
      </p:pic>
      <p:pic>
        <p:nvPicPr>
          <p:cNvPr id="30724" name="Picture 4" descr="http://1.bp.blogspot.com/_bha-or6_qfI/TVBOVZgzykI/AAAAAAAAAO8/X0_6-N9PlHM/s1600/mandioc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1066799" cy="1143000"/>
          </a:xfrm>
          <a:prstGeom prst="rect">
            <a:avLst/>
          </a:prstGeom>
          <a:noFill/>
        </p:spPr>
      </p:pic>
      <p:pic>
        <p:nvPicPr>
          <p:cNvPr id="30726" name="Picture 6" descr="http://2.bp.blogspot.com/_wya_Y27oLsA/SkqinvqDOZI/AAAAAAAAapc/Me43cqNBhtU/s400/26-Mandioca-brava+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1066799" cy="1219200"/>
          </a:xfrm>
          <a:prstGeom prst="rect">
            <a:avLst/>
          </a:prstGeom>
          <a:noFill/>
        </p:spPr>
      </p:pic>
      <p:pic>
        <p:nvPicPr>
          <p:cNvPr id="30730" name="Picture 10" descr="http://3.bp.blogspot.com/_AAb0jQBJufI/TMlgxqRNkSI/AAAAAAAACWY/9gHyebb-U0Q/s1600/Mandioca+2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352800"/>
            <a:ext cx="1066801" cy="1143000"/>
          </a:xfrm>
          <a:prstGeom prst="rect">
            <a:avLst/>
          </a:prstGeom>
          <a:noFill/>
        </p:spPr>
      </p:pic>
      <p:pic>
        <p:nvPicPr>
          <p:cNvPr id="30734" name="Picture 14" descr="http://3.bp.blogspot.com/_wUxnikir1GI/TQEWtqHynhI/AAAAAAAAAC4/CsSvClGdD1Y/s1600/26-04-2008_11_47_21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1066799" cy="1219200"/>
          </a:xfrm>
          <a:prstGeom prst="rect">
            <a:avLst/>
          </a:prstGeom>
          <a:noFill/>
        </p:spPr>
      </p:pic>
      <p:pic>
        <p:nvPicPr>
          <p:cNvPr id="30736" name="Picture 16" descr="http://www.chacaradeorganicos.com.br/wp-content/uploads/2009/08/mandio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715000"/>
            <a:ext cx="1066800" cy="1143000"/>
          </a:xfrm>
          <a:prstGeom prst="rect">
            <a:avLst/>
          </a:prstGeom>
          <a:noFill/>
        </p:spPr>
      </p:pic>
      <p:cxnSp>
        <p:nvCxnSpPr>
          <p:cNvPr id="21" name="Conector reto 20"/>
          <p:cNvCxnSpPr/>
          <p:nvPr/>
        </p:nvCxnSpPr>
        <p:spPr>
          <a:xfrm>
            <a:off x="5486400" y="228600"/>
            <a:ext cx="36576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572000" y="762000"/>
            <a:ext cx="4572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1295400" y="19050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Plantio das ramas de mandioca pode ser feito de forma manual ou com plantadeiras;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295400" y="1295400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pt-BR" sz="2000" dirty="0" smtClean="0">
                <a:latin typeface="Comic Sans MS" pitchFamily="66" charset="0"/>
              </a:rPr>
              <a:t>Plantio:</a:t>
            </a:r>
            <a:endParaRPr lang="pt-BR" sz="2000" dirty="0" smtClean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1169865" y="3402137"/>
            <a:ext cx="2460871" cy="2057399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3942800" y="3370400"/>
            <a:ext cx="2475600" cy="2135600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6687597" y="3384842"/>
            <a:ext cx="2488445" cy="2119561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CaixaDeTexto 22"/>
          <p:cNvSpPr txBox="1"/>
          <p:nvPr/>
        </p:nvSpPr>
        <p:spPr>
          <a:xfrm>
            <a:off x="4495800" y="300335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Comic Sans MS" pitchFamily="66" charset="0"/>
              </a:rPr>
              <a:t>IMPLANTAÇÃO DA CULTURA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paeb.com.br/folhadaapaeb/284/mandio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6799" cy="1143001"/>
          </a:xfrm>
          <a:prstGeom prst="rect">
            <a:avLst/>
          </a:prstGeom>
          <a:noFill/>
        </p:spPr>
      </p:pic>
      <p:pic>
        <p:nvPicPr>
          <p:cNvPr id="30724" name="Picture 4" descr="http://1.bp.blogspot.com/_bha-or6_qfI/TVBOVZgzykI/AAAAAAAAAO8/X0_6-N9PlHM/s1600/mandioc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1066799" cy="1143000"/>
          </a:xfrm>
          <a:prstGeom prst="rect">
            <a:avLst/>
          </a:prstGeom>
          <a:noFill/>
        </p:spPr>
      </p:pic>
      <p:pic>
        <p:nvPicPr>
          <p:cNvPr id="30726" name="Picture 6" descr="http://2.bp.blogspot.com/_wya_Y27oLsA/SkqinvqDOZI/AAAAAAAAapc/Me43cqNBhtU/s400/26-Mandioca-brava+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1066799" cy="1219200"/>
          </a:xfrm>
          <a:prstGeom prst="rect">
            <a:avLst/>
          </a:prstGeom>
          <a:noFill/>
        </p:spPr>
      </p:pic>
      <p:pic>
        <p:nvPicPr>
          <p:cNvPr id="30730" name="Picture 10" descr="http://3.bp.blogspot.com/_AAb0jQBJufI/TMlgxqRNkSI/AAAAAAAACWY/9gHyebb-U0Q/s1600/Mandioca+2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352800"/>
            <a:ext cx="1066801" cy="1143000"/>
          </a:xfrm>
          <a:prstGeom prst="rect">
            <a:avLst/>
          </a:prstGeom>
          <a:noFill/>
        </p:spPr>
      </p:pic>
      <p:pic>
        <p:nvPicPr>
          <p:cNvPr id="30734" name="Picture 14" descr="http://3.bp.blogspot.com/_wUxnikir1GI/TQEWtqHynhI/AAAAAAAAAC4/CsSvClGdD1Y/s1600/26-04-2008_11_47_21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1066799" cy="1219200"/>
          </a:xfrm>
          <a:prstGeom prst="rect">
            <a:avLst/>
          </a:prstGeom>
          <a:noFill/>
        </p:spPr>
      </p:pic>
      <p:pic>
        <p:nvPicPr>
          <p:cNvPr id="30736" name="Picture 16" descr="http://www.chacaradeorganicos.com.br/wp-content/uploads/2009/08/mandio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715000"/>
            <a:ext cx="1066800" cy="1143000"/>
          </a:xfrm>
          <a:prstGeom prst="rect">
            <a:avLst/>
          </a:prstGeom>
          <a:noFill/>
        </p:spPr>
      </p:pic>
      <p:cxnSp>
        <p:nvCxnSpPr>
          <p:cNvPr id="21" name="Conector reto 20"/>
          <p:cNvCxnSpPr/>
          <p:nvPr/>
        </p:nvCxnSpPr>
        <p:spPr>
          <a:xfrm>
            <a:off x="5486400" y="228600"/>
            <a:ext cx="36576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572000" y="762000"/>
            <a:ext cx="4572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5029200" y="3003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Comic Sans MS" pitchFamily="66" charset="0"/>
              </a:rPr>
              <a:t>TRATOS CULTURAIS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295400" y="2554069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Período crítico de competição de plantas daninhas (120 dias após o plantio);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295400" y="382166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Controle adicional de plantas daninhas;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295400" y="1524000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Manejo de plantas invasoras;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295400" y="4888468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Uso de coberturas vegetais, vivas ou mortas reduz a incidência.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0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paeb.com.br/folhadaapaeb/284/mandio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6799" cy="1143001"/>
          </a:xfrm>
          <a:prstGeom prst="rect">
            <a:avLst/>
          </a:prstGeom>
          <a:noFill/>
        </p:spPr>
      </p:pic>
      <p:pic>
        <p:nvPicPr>
          <p:cNvPr id="30724" name="Picture 4" descr="http://1.bp.blogspot.com/_bha-or6_qfI/TVBOVZgzykI/AAAAAAAAAO8/X0_6-N9PlHM/s1600/mandioc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1066799" cy="1143000"/>
          </a:xfrm>
          <a:prstGeom prst="rect">
            <a:avLst/>
          </a:prstGeom>
          <a:noFill/>
        </p:spPr>
      </p:pic>
      <p:pic>
        <p:nvPicPr>
          <p:cNvPr id="30726" name="Picture 6" descr="http://2.bp.blogspot.com/_wya_Y27oLsA/SkqinvqDOZI/AAAAAAAAapc/Me43cqNBhtU/s400/26-Mandioca-brava+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1066799" cy="1219200"/>
          </a:xfrm>
          <a:prstGeom prst="rect">
            <a:avLst/>
          </a:prstGeom>
          <a:noFill/>
        </p:spPr>
      </p:pic>
      <p:pic>
        <p:nvPicPr>
          <p:cNvPr id="30730" name="Picture 10" descr="http://3.bp.blogspot.com/_AAb0jQBJufI/TMlgxqRNkSI/AAAAAAAACWY/9gHyebb-U0Q/s1600/Mandioca+2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352800"/>
            <a:ext cx="1066801" cy="1143000"/>
          </a:xfrm>
          <a:prstGeom prst="rect">
            <a:avLst/>
          </a:prstGeom>
          <a:noFill/>
        </p:spPr>
      </p:pic>
      <p:pic>
        <p:nvPicPr>
          <p:cNvPr id="30734" name="Picture 14" descr="http://3.bp.blogspot.com/_wUxnikir1GI/TQEWtqHynhI/AAAAAAAAAC4/CsSvClGdD1Y/s1600/26-04-2008_11_47_21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1066799" cy="1219200"/>
          </a:xfrm>
          <a:prstGeom prst="rect">
            <a:avLst/>
          </a:prstGeom>
          <a:noFill/>
        </p:spPr>
      </p:pic>
      <p:pic>
        <p:nvPicPr>
          <p:cNvPr id="30736" name="Picture 16" descr="http://www.chacaradeorganicos.com.br/wp-content/uploads/2009/08/mandio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715000"/>
            <a:ext cx="1066800" cy="1143000"/>
          </a:xfrm>
          <a:prstGeom prst="rect">
            <a:avLst/>
          </a:prstGeom>
          <a:noFill/>
        </p:spPr>
      </p:pic>
      <p:cxnSp>
        <p:nvCxnSpPr>
          <p:cNvPr id="21" name="Conector reto 20"/>
          <p:cNvCxnSpPr/>
          <p:nvPr/>
        </p:nvCxnSpPr>
        <p:spPr>
          <a:xfrm>
            <a:off x="5486400" y="228600"/>
            <a:ext cx="36576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572000" y="762000"/>
            <a:ext cx="4572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4495800" y="3003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Comic Sans MS" pitchFamily="66" charset="0"/>
              </a:rPr>
              <a:t>COLHEITA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295400" y="32004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Para indústria geralmente de 12 a 18 meses de idade da planta;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295400" y="19050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Alto rendimento de raízes e de percentual de amido;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295400" y="45720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Para a mandioca de mesa (macaxeira) a partir dos oitavo mês.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paeb.com.br/folhadaapaeb/284/mandio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6799" cy="1143001"/>
          </a:xfrm>
          <a:prstGeom prst="rect">
            <a:avLst/>
          </a:prstGeom>
          <a:noFill/>
        </p:spPr>
      </p:pic>
      <p:pic>
        <p:nvPicPr>
          <p:cNvPr id="30724" name="Picture 4" descr="http://1.bp.blogspot.com/_bha-or6_qfI/TVBOVZgzykI/AAAAAAAAAO8/X0_6-N9PlHM/s1600/mandioc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1066799" cy="1143000"/>
          </a:xfrm>
          <a:prstGeom prst="rect">
            <a:avLst/>
          </a:prstGeom>
          <a:noFill/>
        </p:spPr>
      </p:pic>
      <p:pic>
        <p:nvPicPr>
          <p:cNvPr id="30726" name="Picture 6" descr="http://2.bp.blogspot.com/_wya_Y27oLsA/SkqinvqDOZI/AAAAAAAAapc/Me43cqNBhtU/s400/26-Mandioca-brava+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1066799" cy="1219200"/>
          </a:xfrm>
          <a:prstGeom prst="rect">
            <a:avLst/>
          </a:prstGeom>
          <a:noFill/>
        </p:spPr>
      </p:pic>
      <p:pic>
        <p:nvPicPr>
          <p:cNvPr id="30730" name="Picture 10" descr="http://3.bp.blogspot.com/_AAb0jQBJufI/TMlgxqRNkSI/AAAAAAAACWY/9gHyebb-U0Q/s1600/Mandioca+2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352800"/>
            <a:ext cx="1066801" cy="1143000"/>
          </a:xfrm>
          <a:prstGeom prst="rect">
            <a:avLst/>
          </a:prstGeom>
          <a:noFill/>
        </p:spPr>
      </p:pic>
      <p:pic>
        <p:nvPicPr>
          <p:cNvPr id="30734" name="Picture 14" descr="http://3.bp.blogspot.com/_wUxnikir1GI/TQEWtqHynhI/AAAAAAAAAC4/CsSvClGdD1Y/s1600/26-04-2008_11_47_21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1066799" cy="1219200"/>
          </a:xfrm>
          <a:prstGeom prst="rect">
            <a:avLst/>
          </a:prstGeom>
          <a:noFill/>
        </p:spPr>
      </p:pic>
      <p:pic>
        <p:nvPicPr>
          <p:cNvPr id="30736" name="Picture 16" descr="http://www.chacaradeorganicos.com.br/wp-content/uploads/2009/08/mandio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715000"/>
            <a:ext cx="1066800" cy="1143000"/>
          </a:xfrm>
          <a:prstGeom prst="rect">
            <a:avLst/>
          </a:prstGeom>
          <a:noFill/>
        </p:spPr>
      </p:pic>
      <p:cxnSp>
        <p:nvCxnSpPr>
          <p:cNvPr id="21" name="Conector reto 20"/>
          <p:cNvCxnSpPr/>
          <p:nvPr/>
        </p:nvCxnSpPr>
        <p:spPr>
          <a:xfrm>
            <a:off x="5486400" y="228600"/>
            <a:ext cx="36576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572000" y="762000"/>
            <a:ext cx="4572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1295400" y="2325469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Biomassa proveniente de sistemas de cultivo para produção de raízes ou de folhas;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295400" y="12954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Podem-se usar raspas de raízes, do descascamento, ou somente da biomassa aérea;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334000" y="304800"/>
            <a:ext cx="3943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latin typeface="Comic Sans MS" pitchFamily="66" charset="0"/>
              </a:rPr>
              <a:t>ALIMENTAÇÃO ANIMAL</a:t>
            </a:r>
            <a:endParaRPr lang="pt-BR" sz="2400" dirty="0">
              <a:latin typeface="Comic Sans MS" pitchFamily="66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295400" y="3364468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Plantio é realizado com pedaços de ramas;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295400" y="4431268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Sem espaçamento na linha;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295400" y="5345668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No quarto mês de idade, é a ocasião do primeiro corte.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14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paeb.com.br/folhadaapaeb/284/mandio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6799" cy="1143001"/>
          </a:xfrm>
          <a:prstGeom prst="rect">
            <a:avLst/>
          </a:prstGeom>
          <a:noFill/>
        </p:spPr>
      </p:pic>
      <p:pic>
        <p:nvPicPr>
          <p:cNvPr id="30724" name="Picture 4" descr="http://1.bp.blogspot.com/_bha-or6_qfI/TVBOVZgzykI/AAAAAAAAAO8/X0_6-N9PlHM/s1600/mandioc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1066799" cy="1143000"/>
          </a:xfrm>
          <a:prstGeom prst="rect">
            <a:avLst/>
          </a:prstGeom>
          <a:noFill/>
        </p:spPr>
      </p:pic>
      <p:pic>
        <p:nvPicPr>
          <p:cNvPr id="30726" name="Picture 6" descr="http://2.bp.blogspot.com/_wya_Y27oLsA/SkqinvqDOZI/AAAAAAAAapc/Me43cqNBhtU/s400/26-Mandioca-brava+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1066799" cy="1219200"/>
          </a:xfrm>
          <a:prstGeom prst="rect">
            <a:avLst/>
          </a:prstGeom>
          <a:noFill/>
        </p:spPr>
      </p:pic>
      <p:pic>
        <p:nvPicPr>
          <p:cNvPr id="30730" name="Picture 10" descr="http://3.bp.blogspot.com/_AAb0jQBJufI/TMlgxqRNkSI/AAAAAAAACWY/9gHyebb-U0Q/s1600/Mandioca+2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352800"/>
            <a:ext cx="1066801" cy="1143000"/>
          </a:xfrm>
          <a:prstGeom prst="rect">
            <a:avLst/>
          </a:prstGeom>
          <a:noFill/>
        </p:spPr>
      </p:pic>
      <p:pic>
        <p:nvPicPr>
          <p:cNvPr id="30734" name="Picture 14" descr="http://3.bp.blogspot.com/_wUxnikir1GI/TQEWtqHynhI/AAAAAAAAAC4/CsSvClGdD1Y/s1600/26-04-2008_11_47_21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1066799" cy="1219200"/>
          </a:xfrm>
          <a:prstGeom prst="rect">
            <a:avLst/>
          </a:prstGeom>
          <a:noFill/>
        </p:spPr>
      </p:pic>
      <p:pic>
        <p:nvPicPr>
          <p:cNvPr id="30736" name="Picture 16" descr="http://www.chacaradeorganicos.com.br/wp-content/uploads/2009/08/mandio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715000"/>
            <a:ext cx="1066800" cy="1143000"/>
          </a:xfrm>
          <a:prstGeom prst="rect">
            <a:avLst/>
          </a:prstGeom>
          <a:noFill/>
        </p:spPr>
      </p:pic>
      <p:cxnSp>
        <p:nvCxnSpPr>
          <p:cNvPr id="21" name="Conector reto 20"/>
          <p:cNvCxnSpPr/>
          <p:nvPr/>
        </p:nvCxnSpPr>
        <p:spPr>
          <a:xfrm>
            <a:off x="5486400" y="228600"/>
            <a:ext cx="36576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572000" y="762000"/>
            <a:ext cx="4572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5334000" y="304800"/>
            <a:ext cx="3943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latin typeface="Comic Sans MS" pitchFamily="66" charset="0"/>
              </a:rPr>
              <a:t>ALIMENTAÇÃO ANIMAL</a:t>
            </a:r>
            <a:endParaRPr lang="pt-BR" sz="2400" dirty="0">
              <a:latin typeface="Comic Sans MS" pitchFamily="66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295400" y="12192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Pode ser servido diretamente ao gado como ingrediente de ração ou transformado em feno e silagem;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295400" y="22860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Culturas com maior capacidade de conversão de energia solar em carboidratos por unidade de área;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3322279" y="3246079"/>
            <a:ext cx="2575641" cy="2362200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paeb.com.br/folhadaapaeb/284/mandio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6799" cy="1143001"/>
          </a:xfrm>
          <a:prstGeom prst="rect">
            <a:avLst/>
          </a:prstGeom>
          <a:noFill/>
        </p:spPr>
      </p:pic>
      <p:pic>
        <p:nvPicPr>
          <p:cNvPr id="30724" name="Picture 4" descr="http://1.bp.blogspot.com/_bha-or6_qfI/TVBOVZgzykI/AAAAAAAAAO8/X0_6-N9PlHM/s1600/mandioc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1066799" cy="1143000"/>
          </a:xfrm>
          <a:prstGeom prst="rect">
            <a:avLst/>
          </a:prstGeom>
          <a:noFill/>
        </p:spPr>
      </p:pic>
      <p:pic>
        <p:nvPicPr>
          <p:cNvPr id="30726" name="Picture 6" descr="http://2.bp.blogspot.com/_wya_Y27oLsA/SkqinvqDOZI/AAAAAAAAapc/Me43cqNBhtU/s400/26-Mandioca-brava+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1066799" cy="1219200"/>
          </a:xfrm>
          <a:prstGeom prst="rect">
            <a:avLst/>
          </a:prstGeom>
          <a:noFill/>
        </p:spPr>
      </p:pic>
      <p:pic>
        <p:nvPicPr>
          <p:cNvPr id="30730" name="Picture 10" descr="http://3.bp.blogspot.com/_AAb0jQBJufI/TMlgxqRNkSI/AAAAAAAACWY/9gHyebb-U0Q/s1600/Mandioca+2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352800"/>
            <a:ext cx="1066801" cy="1143000"/>
          </a:xfrm>
          <a:prstGeom prst="rect">
            <a:avLst/>
          </a:prstGeom>
          <a:noFill/>
        </p:spPr>
      </p:pic>
      <p:pic>
        <p:nvPicPr>
          <p:cNvPr id="30734" name="Picture 14" descr="http://3.bp.blogspot.com/_wUxnikir1GI/TQEWtqHynhI/AAAAAAAAAC4/CsSvClGdD1Y/s1600/26-04-2008_11_47_21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1066799" cy="1219200"/>
          </a:xfrm>
          <a:prstGeom prst="rect">
            <a:avLst/>
          </a:prstGeom>
          <a:noFill/>
        </p:spPr>
      </p:pic>
      <p:pic>
        <p:nvPicPr>
          <p:cNvPr id="30736" name="Picture 16" descr="http://www.chacaradeorganicos.com.br/wp-content/uploads/2009/08/mandio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715000"/>
            <a:ext cx="1066800" cy="1143000"/>
          </a:xfrm>
          <a:prstGeom prst="rect">
            <a:avLst/>
          </a:prstGeom>
          <a:noFill/>
        </p:spPr>
      </p:pic>
      <p:cxnSp>
        <p:nvCxnSpPr>
          <p:cNvPr id="21" name="Conector reto 20"/>
          <p:cNvCxnSpPr/>
          <p:nvPr/>
        </p:nvCxnSpPr>
        <p:spPr>
          <a:xfrm>
            <a:off x="5486400" y="228600"/>
            <a:ext cx="36576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572000" y="762000"/>
            <a:ext cx="4572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1447800" y="19812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Raspa;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295400" y="1295400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pt-BR" sz="2000" dirty="0" smtClean="0">
                <a:latin typeface="Comic Sans MS" pitchFamily="66" charset="0"/>
              </a:rPr>
              <a:t>Preparo de ingredientes da ração:</a:t>
            </a:r>
            <a:endParaRPr lang="pt-BR" sz="2000" dirty="0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334000" y="304800"/>
            <a:ext cx="3943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latin typeface="Comic Sans MS" pitchFamily="66" charset="0"/>
              </a:rPr>
              <a:t>ALIMENTAÇÃO ANIMAL</a:t>
            </a:r>
            <a:endParaRPr lang="pt-BR" sz="24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1668705" y="2827095"/>
            <a:ext cx="2377589" cy="23622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5398694" y="2731694"/>
            <a:ext cx="2379729" cy="252008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paeb.com.br/folhadaapaeb/284/mandio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6799" cy="1143001"/>
          </a:xfrm>
          <a:prstGeom prst="rect">
            <a:avLst/>
          </a:prstGeom>
          <a:noFill/>
        </p:spPr>
      </p:pic>
      <p:pic>
        <p:nvPicPr>
          <p:cNvPr id="30724" name="Picture 4" descr="http://1.bp.blogspot.com/_bha-or6_qfI/TVBOVZgzykI/AAAAAAAAAO8/X0_6-N9PlHM/s1600/mandioc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1066799" cy="1143000"/>
          </a:xfrm>
          <a:prstGeom prst="rect">
            <a:avLst/>
          </a:prstGeom>
          <a:noFill/>
        </p:spPr>
      </p:pic>
      <p:pic>
        <p:nvPicPr>
          <p:cNvPr id="30726" name="Picture 6" descr="http://2.bp.blogspot.com/_wya_Y27oLsA/SkqinvqDOZI/AAAAAAAAapc/Me43cqNBhtU/s400/26-Mandioca-brava+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1066799" cy="1219200"/>
          </a:xfrm>
          <a:prstGeom prst="rect">
            <a:avLst/>
          </a:prstGeom>
          <a:noFill/>
        </p:spPr>
      </p:pic>
      <p:pic>
        <p:nvPicPr>
          <p:cNvPr id="30730" name="Picture 10" descr="http://3.bp.blogspot.com/_AAb0jQBJufI/TMlgxqRNkSI/AAAAAAAACWY/9gHyebb-U0Q/s1600/Mandioca+2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352800"/>
            <a:ext cx="1066801" cy="1143000"/>
          </a:xfrm>
          <a:prstGeom prst="rect">
            <a:avLst/>
          </a:prstGeom>
          <a:noFill/>
        </p:spPr>
      </p:pic>
      <p:pic>
        <p:nvPicPr>
          <p:cNvPr id="30734" name="Picture 14" descr="http://3.bp.blogspot.com/_wUxnikir1GI/TQEWtqHynhI/AAAAAAAAAC4/CsSvClGdD1Y/s1600/26-04-2008_11_47_21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1066799" cy="1219200"/>
          </a:xfrm>
          <a:prstGeom prst="rect">
            <a:avLst/>
          </a:prstGeom>
          <a:noFill/>
        </p:spPr>
      </p:pic>
      <p:pic>
        <p:nvPicPr>
          <p:cNvPr id="30736" name="Picture 16" descr="http://www.chacaradeorganicos.com.br/wp-content/uploads/2009/08/mandio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715000"/>
            <a:ext cx="1066800" cy="1143000"/>
          </a:xfrm>
          <a:prstGeom prst="rect">
            <a:avLst/>
          </a:prstGeom>
          <a:noFill/>
        </p:spPr>
      </p:pic>
      <p:cxnSp>
        <p:nvCxnSpPr>
          <p:cNvPr id="21" name="Conector reto 20"/>
          <p:cNvCxnSpPr/>
          <p:nvPr/>
        </p:nvCxnSpPr>
        <p:spPr>
          <a:xfrm>
            <a:off x="5486400" y="228600"/>
            <a:ext cx="36576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572000" y="762000"/>
            <a:ext cx="4572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1447800" y="19812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Farelo de folhas;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295400" y="1295400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pt-BR" sz="2000" dirty="0" smtClean="0">
                <a:latin typeface="Comic Sans MS" pitchFamily="66" charset="0"/>
              </a:rPr>
              <a:t>Preparo de ingredientes da ração:</a:t>
            </a:r>
            <a:endParaRPr lang="pt-BR" sz="2000" dirty="0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334000" y="304800"/>
            <a:ext cx="3943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latin typeface="Comic Sans MS" pitchFamily="66" charset="0"/>
              </a:rPr>
              <a:t>ALIMENTAÇÃO ANIMAL</a:t>
            </a:r>
            <a:endParaRPr lang="pt-BR" sz="2400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1630736" y="2636464"/>
            <a:ext cx="2524965" cy="2433637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5641139" y="2597985"/>
            <a:ext cx="2519445" cy="2505076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paeb.com.br/folhadaapaeb/284/mandio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6799" cy="1143001"/>
          </a:xfrm>
          <a:prstGeom prst="rect">
            <a:avLst/>
          </a:prstGeom>
          <a:noFill/>
        </p:spPr>
      </p:pic>
      <p:pic>
        <p:nvPicPr>
          <p:cNvPr id="30724" name="Picture 4" descr="http://1.bp.blogspot.com/_bha-or6_qfI/TVBOVZgzykI/AAAAAAAAAO8/X0_6-N9PlHM/s1600/mandioc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1066799" cy="1143000"/>
          </a:xfrm>
          <a:prstGeom prst="rect">
            <a:avLst/>
          </a:prstGeom>
          <a:noFill/>
        </p:spPr>
      </p:pic>
      <p:pic>
        <p:nvPicPr>
          <p:cNvPr id="30726" name="Picture 6" descr="http://2.bp.blogspot.com/_wya_Y27oLsA/SkqinvqDOZI/AAAAAAAAapc/Me43cqNBhtU/s400/26-Mandioca-brava+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1066799" cy="1219200"/>
          </a:xfrm>
          <a:prstGeom prst="rect">
            <a:avLst/>
          </a:prstGeom>
          <a:noFill/>
        </p:spPr>
      </p:pic>
      <p:pic>
        <p:nvPicPr>
          <p:cNvPr id="30730" name="Picture 10" descr="http://3.bp.blogspot.com/_AAb0jQBJufI/TMlgxqRNkSI/AAAAAAAACWY/9gHyebb-U0Q/s1600/Mandioca+2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352800"/>
            <a:ext cx="1066801" cy="1143000"/>
          </a:xfrm>
          <a:prstGeom prst="rect">
            <a:avLst/>
          </a:prstGeom>
          <a:noFill/>
        </p:spPr>
      </p:pic>
      <p:pic>
        <p:nvPicPr>
          <p:cNvPr id="30734" name="Picture 14" descr="http://3.bp.blogspot.com/_wUxnikir1GI/TQEWtqHynhI/AAAAAAAAAC4/CsSvClGdD1Y/s1600/26-04-2008_11_47_21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1066799" cy="1219200"/>
          </a:xfrm>
          <a:prstGeom prst="rect">
            <a:avLst/>
          </a:prstGeom>
          <a:noFill/>
        </p:spPr>
      </p:pic>
      <p:pic>
        <p:nvPicPr>
          <p:cNvPr id="30736" name="Picture 16" descr="http://www.chacaradeorganicos.com.br/wp-content/uploads/2009/08/mandio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715000"/>
            <a:ext cx="1066800" cy="1143000"/>
          </a:xfrm>
          <a:prstGeom prst="rect">
            <a:avLst/>
          </a:prstGeom>
          <a:noFill/>
        </p:spPr>
      </p:pic>
      <p:cxnSp>
        <p:nvCxnSpPr>
          <p:cNvPr id="21" name="Conector reto 20"/>
          <p:cNvCxnSpPr/>
          <p:nvPr/>
        </p:nvCxnSpPr>
        <p:spPr>
          <a:xfrm>
            <a:off x="5486400" y="228600"/>
            <a:ext cx="36576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572000" y="762000"/>
            <a:ext cx="4572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1447800" y="15240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Reconhecimento das pragas e doenças;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962400" y="304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Comic Sans MS" pitchFamily="66" charset="0"/>
              </a:rPr>
              <a:t>PRINCIPAIS PRAGAS E DOENÇAS</a:t>
            </a:r>
            <a:endParaRPr lang="pt-BR" sz="2400" dirty="0">
              <a:latin typeface="Comic Sans MS" pitchFamily="66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447800" y="2297668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Pragas podem reduzir significativamente os rendimentos;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371600" y="3276600"/>
            <a:ext cx="716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pt-BR" sz="2000" dirty="0" smtClean="0">
                <a:latin typeface="Comic Sans MS" pitchFamily="66" charset="0"/>
              </a:rPr>
              <a:t>Pragas</a:t>
            </a:r>
            <a:r>
              <a:rPr lang="pt-BR" sz="2000" dirty="0" smtClean="0">
                <a:latin typeface="Comic Sans MS" pitchFamily="66" charset="0"/>
                <a:cs typeface="Arial" pitchFamily="34" charset="0"/>
              </a:rPr>
              <a:t>: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447800" y="41910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Mandarová, Ácaro verde,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Broca-do-caule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Formigas cortadeiras e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Coró da mandioca.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paeb.com.br/folhadaapaeb/284/mandio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6799" cy="1143001"/>
          </a:xfrm>
          <a:prstGeom prst="rect">
            <a:avLst/>
          </a:prstGeom>
          <a:noFill/>
        </p:spPr>
      </p:pic>
      <p:pic>
        <p:nvPicPr>
          <p:cNvPr id="30724" name="Picture 4" descr="http://1.bp.blogspot.com/_bha-or6_qfI/TVBOVZgzykI/AAAAAAAAAO8/X0_6-N9PlHM/s1600/mandioc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1066799" cy="1143000"/>
          </a:xfrm>
          <a:prstGeom prst="rect">
            <a:avLst/>
          </a:prstGeom>
          <a:noFill/>
        </p:spPr>
      </p:pic>
      <p:pic>
        <p:nvPicPr>
          <p:cNvPr id="30726" name="Picture 6" descr="http://2.bp.blogspot.com/_wya_Y27oLsA/SkqinvqDOZI/AAAAAAAAapc/Me43cqNBhtU/s400/26-Mandioca-brava+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1066799" cy="1219200"/>
          </a:xfrm>
          <a:prstGeom prst="rect">
            <a:avLst/>
          </a:prstGeom>
          <a:noFill/>
        </p:spPr>
      </p:pic>
      <p:pic>
        <p:nvPicPr>
          <p:cNvPr id="30730" name="Picture 10" descr="http://3.bp.blogspot.com/_AAb0jQBJufI/TMlgxqRNkSI/AAAAAAAACWY/9gHyebb-U0Q/s1600/Mandioca+2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352800"/>
            <a:ext cx="1066801" cy="1143000"/>
          </a:xfrm>
          <a:prstGeom prst="rect">
            <a:avLst/>
          </a:prstGeom>
          <a:noFill/>
        </p:spPr>
      </p:pic>
      <p:pic>
        <p:nvPicPr>
          <p:cNvPr id="30734" name="Picture 14" descr="http://3.bp.blogspot.com/_wUxnikir1GI/TQEWtqHynhI/AAAAAAAAAC4/CsSvClGdD1Y/s1600/26-04-2008_11_47_21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1066799" cy="1219200"/>
          </a:xfrm>
          <a:prstGeom prst="rect">
            <a:avLst/>
          </a:prstGeom>
          <a:noFill/>
        </p:spPr>
      </p:pic>
      <p:pic>
        <p:nvPicPr>
          <p:cNvPr id="30736" name="Picture 16" descr="http://www.chacaradeorganicos.com.br/wp-content/uploads/2009/08/mandio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715000"/>
            <a:ext cx="1066800" cy="1143000"/>
          </a:xfrm>
          <a:prstGeom prst="rect">
            <a:avLst/>
          </a:prstGeom>
          <a:noFill/>
        </p:spPr>
      </p:pic>
      <p:cxnSp>
        <p:nvCxnSpPr>
          <p:cNvPr id="21" name="Conector reto 20"/>
          <p:cNvCxnSpPr/>
          <p:nvPr/>
        </p:nvCxnSpPr>
        <p:spPr>
          <a:xfrm>
            <a:off x="5486400" y="228600"/>
            <a:ext cx="36576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572000" y="762000"/>
            <a:ext cx="4572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3962400" y="304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Comic Sans MS" pitchFamily="66" charset="0"/>
              </a:rPr>
              <a:t>PRINCIPAIS PRAGAS E DOENÇAS</a:t>
            </a:r>
            <a:endParaRPr lang="pt-BR" sz="2400" dirty="0">
              <a:latin typeface="Comic Sans MS" pitchFamily="66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1447800" y="1504890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Mandarová (</a:t>
            </a:r>
            <a:r>
              <a:rPr lang="pt-BR" sz="2000" i="1" dirty="0" err="1" smtClean="0"/>
              <a:t>Erinnys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ello</a:t>
            </a:r>
            <a:r>
              <a:rPr lang="pt-BR" sz="2000" i="1" dirty="0" smtClean="0"/>
              <a:t> L.)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1998477" y="2268723"/>
            <a:ext cx="2175245" cy="26670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5530025" y="2651950"/>
            <a:ext cx="2913124" cy="263842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paeb.com.br/folhadaapaeb/284/mandio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6799" cy="1143001"/>
          </a:xfrm>
          <a:prstGeom prst="rect">
            <a:avLst/>
          </a:prstGeom>
          <a:noFill/>
        </p:spPr>
      </p:pic>
      <p:pic>
        <p:nvPicPr>
          <p:cNvPr id="30724" name="Picture 4" descr="http://1.bp.blogspot.com/_bha-or6_qfI/TVBOVZgzykI/AAAAAAAAAO8/X0_6-N9PlHM/s1600/mandioc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1066799" cy="1143000"/>
          </a:xfrm>
          <a:prstGeom prst="rect">
            <a:avLst/>
          </a:prstGeom>
          <a:noFill/>
        </p:spPr>
      </p:pic>
      <p:pic>
        <p:nvPicPr>
          <p:cNvPr id="30726" name="Picture 6" descr="http://2.bp.blogspot.com/_wya_Y27oLsA/SkqinvqDOZI/AAAAAAAAapc/Me43cqNBhtU/s400/26-Mandioca-brava+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1066799" cy="1219200"/>
          </a:xfrm>
          <a:prstGeom prst="rect">
            <a:avLst/>
          </a:prstGeom>
          <a:noFill/>
        </p:spPr>
      </p:pic>
      <p:pic>
        <p:nvPicPr>
          <p:cNvPr id="30730" name="Picture 10" descr="http://3.bp.blogspot.com/_AAb0jQBJufI/TMlgxqRNkSI/AAAAAAAACWY/9gHyebb-U0Q/s1600/Mandioca+2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352800"/>
            <a:ext cx="1066801" cy="1143000"/>
          </a:xfrm>
          <a:prstGeom prst="rect">
            <a:avLst/>
          </a:prstGeom>
          <a:noFill/>
        </p:spPr>
      </p:pic>
      <p:pic>
        <p:nvPicPr>
          <p:cNvPr id="30734" name="Picture 14" descr="http://3.bp.blogspot.com/_wUxnikir1GI/TQEWtqHynhI/AAAAAAAAAC4/CsSvClGdD1Y/s1600/26-04-2008_11_47_21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1066799" cy="1219200"/>
          </a:xfrm>
          <a:prstGeom prst="rect">
            <a:avLst/>
          </a:prstGeom>
          <a:noFill/>
        </p:spPr>
      </p:pic>
      <p:pic>
        <p:nvPicPr>
          <p:cNvPr id="30736" name="Picture 16" descr="http://www.chacaradeorganicos.com.br/wp-content/uploads/2009/08/mandio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715000"/>
            <a:ext cx="1066800" cy="1143000"/>
          </a:xfrm>
          <a:prstGeom prst="rect">
            <a:avLst/>
          </a:prstGeom>
          <a:noFill/>
        </p:spPr>
      </p:pic>
      <p:sp>
        <p:nvSpPr>
          <p:cNvPr id="19" name="CaixaDeTexto 18"/>
          <p:cNvSpPr txBox="1"/>
          <p:nvPr/>
        </p:nvSpPr>
        <p:spPr>
          <a:xfrm>
            <a:off x="5486400" y="304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Comic Sans MS" pitchFamily="66" charset="0"/>
              </a:rPr>
              <a:t>INTRODUÇÃO</a:t>
            </a:r>
            <a:endParaRPr lang="en-US" sz="2400" dirty="0">
              <a:latin typeface="Comic Sans MS" pitchFamily="66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5486400" y="228600"/>
            <a:ext cx="36576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572000" y="762000"/>
            <a:ext cx="4572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1371600" y="138326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Principal </a:t>
            </a:r>
            <a:r>
              <a:rPr lang="pt-BR" dirty="0">
                <a:latin typeface="Arial" pitchFamily="34" charset="0"/>
                <a:cs typeface="Arial" pitchFamily="34" charset="0"/>
              </a:rPr>
              <a:t>fonte de carboidratos para milhões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pessoas;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1371600" y="229766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O Brasil é um dos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maiores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produtores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mundiais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;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371600" y="33528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Produção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23 milhões de toneladas de raízes frescas de mandioca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;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371600" y="443126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dirty="0">
                <a:latin typeface="Arial" pitchFamily="34" charset="0"/>
                <a:cs typeface="Arial" pitchFamily="34" charset="0"/>
              </a:rPr>
              <a:t>região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Nordeste caracteriza-se </a:t>
            </a:r>
            <a:r>
              <a:rPr lang="pt-BR" dirty="0">
                <a:latin typeface="Arial" pitchFamily="34" charset="0"/>
                <a:cs typeface="Arial" pitchFamily="34" charset="0"/>
              </a:rPr>
              <a:t>pelo sistema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policultivo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;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371600" y="5486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Atualmente </a:t>
            </a:r>
            <a:r>
              <a:rPr lang="pt-BR" dirty="0">
                <a:latin typeface="Arial" pitchFamily="34" charset="0"/>
                <a:cs typeface="Arial" pitchFamily="34" charset="0"/>
              </a:rPr>
              <a:t>a demanda de amido de mandioca (fécula) tem crescido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de </a:t>
            </a:r>
            <a:r>
              <a:rPr lang="pt-BR" dirty="0">
                <a:latin typeface="Arial" pitchFamily="34" charset="0"/>
                <a:cs typeface="Arial" pitchFamily="34" charset="0"/>
              </a:rPr>
              <a:t>forma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substancial</a:t>
            </a:r>
            <a:r>
              <a:rPr lang="pt-BR" dirty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paeb.com.br/folhadaapaeb/284/mandio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6799" cy="1143001"/>
          </a:xfrm>
          <a:prstGeom prst="rect">
            <a:avLst/>
          </a:prstGeom>
          <a:noFill/>
        </p:spPr>
      </p:pic>
      <p:pic>
        <p:nvPicPr>
          <p:cNvPr id="30724" name="Picture 4" descr="http://1.bp.blogspot.com/_bha-or6_qfI/TVBOVZgzykI/AAAAAAAAAO8/X0_6-N9PlHM/s1600/mandioc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1066799" cy="1143000"/>
          </a:xfrm>
          <a:prstGeom prst="rect">
            <a:avLst/>
          </a:prstGeom>
          <a:noFill/>
        </p:spPr>
      </p:pic>
      <p:pic>
        <p:nvPicPr>
          <p:cNvPr id="30726" name="Picture 6" descr="http://2.bp.blogspot.com/_wya_Y27oLsA/SkqinvqDOZI/AAAAAAAAapc/Me43cqNBhtU/s400/26-Mandioca-brava+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1066799" cy="1219200"/>
          </a:xfrm>
          <a:prstGeom prst="rect">
            <a:avLst/>
          </a:prstGeom>
          <a:noFill/>
        </p:spPr>
      </p:pic>
      <p:pic>
        <p:nvPicPr>
          <p:cNvPr id="30730" name="Picture 10" descr="http://3.bp.blogspot.com/_AAb0jQBJufI/TMlgxqRNkSI/AAAAAAAACWY/9gHyebb-U0Q/s1600/Mandioca+2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352800"/>
            <a:ext cx="1066801" cy="1143000"/>
          </a:xfrm>
          <a:prstGeom prst="rect">
            <a:avLst/>
          </a:prstGeom>
          <a:noFill/>
        </p:spPr>
      </p:pic>
      <p:pic>
        <p:nvPicPr>
          <p:cNvPr id="30734" name="Picture 14" descr="http://3.bp.blogspot.com/_wUxnikir1GI/TQEWtqHynhI/AAAAAAAAAC4/CsSvClGdD1Y/s1600/26-04-2008_11_47_21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1066799" cy="1219200"/>
          </a:xfrm>
          <a:prstGeom prst="rect">
            <a:avLst/>
          </a:prstGeom>
          <a:noFill/>
        </p:spPr>
      </p:pic>
      <p:pic>
        <p:nvPicPr>
          <p:cNvPr id="30736" name="Picture 16" descr="http://www.chacaradeorganicos.com.br/wp-content/uploads/2009/08/mandio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715000"/>
            <a:ext cx="1066800" cy="1143000"/>
          </a:xfrm>
          <a:prstGeom prst="rect">
            <a:avLst/>
          </a:prstGeom>
          <a:noFill/>
        </p:spPr>
      </p:pic>
      <p:cxnSp>
        <p:nvCxnSpPr>
          <p:cNvPr id="21" name="Conector reto 20"/>
          <p:cNvCxnSpPr/>
          <p:nvPr/>
        </p:nvCxnSpPr>
        <p:spPr>
          <a:xfrm>
            <a:off x="5486400" y="228600"/>
            <a:ext cx="36576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572000" y="762000"/>
            <a:ext cx="4572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3962400" y="304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Comic Sans MS" pitchFamily="66" charset="0"/>
              </a:rPr>
              <a:t>PRINCIPAIS PRAGAS E DOENÇAS</a:t>
            </a:r>
            <a:endParaRPr lang="pt-BR" sz="2400" dirty="0">
              <a:latin typeface="Comic Sans MS" pitchFamily="66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1447800" y="1504890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Ácaro Verde (</a:t>
            </a:r>
            <a:r>
              <a:rPr lang="pt-BR" sz="2000" i="1" dirty="0" err="1" smtClean="0">
                <a:latin typeface="Arial" pitchFamily="34" charset="0"/>
                <a:cs typeface="Arial" pitchFamily="34" charset="0"/>
              </a:rPr>
              <a:t>Mononychellus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i="1" dirty="0" err="1" smtClean="0">
                <a:latin typeface="Arial" pitchFamily="34" charset="0"/>
                <a:cs typeface="Arial" pitchFamily="34" charset="0"/>
              </a:rPr>
              <a:t>tanajoa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3171667" y="2714783"/>
            <a:ext cx="3124516" cy="257175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paeb.com.br/folhadaapaeb/284/mandio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6799" cy="1143001"/>
          </a:xfrm>
          <a:prstGeom prst="rect">
            <a:avLst/>
          </a:prstGeom>
          <a:noFill/>
        </p:spPr>
      </p:pic>
      <p:pic>
        <p:nvPicPr>
          <p:cNvPr id="30724" name="Picture 4" descr="http://1.bp.blogspot.com/_bha-or6_qfI/TVBOVZgzykI/AAAAAAAAAO8/X0_6-N9PlHM/s1600/mandioc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1066799" cy="1143000"/>
          </a:xfrm>
          <a:prstGeom prst="rect">
            <a:avLst/>
          </a:prstGeom>
          <a:noFill/>
        </p:spPr>
      </p:pic>
      <p:pic>
        <p:nvPicPr>
          <p:cNvPr id="30726" name="Picture 6" descr="http://2.bp.blogspot.com/_wya_Y27oLsA/SkqinvqDOZI/AAAAAAAAapc/Me43cqNBhtU/s400/26-Mandioca-brava+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1066799" cy="1219200"/>
          </a:xfrm>
          <a:prstGeom prst="rect">
            <a:avLst/>
          </a:prstGeom>
          <a:noFill/>
        </p:spPr>
      </p:pic>
      <p:pic>
        <p:nvPicPr>
          <p:cNvPr id="30730" name="Picture 10" descr="http://3.bp.blogspot.com/_AAb0jQBJufI/TMlgxqRNkSI/AAAAAAAACWY/9gHyebb-U0Q/s1600/Mandioca+2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352800"/>
            <a:ext cx="1066801" cy="1143000"/>
          </a:xfrm>
          <a:prstGeom prst="rect">
            <a:avLst/>
          </a:prstGeom>
          <a:noFill/>
        </p:spPr>
      </p:pic>
      <p:pic>
        <p:nvPicPr>
          <p:cNvPr id="30734" name="Picture 14" descr="http://3.bp.blogspot.com/_wUxnikir1GI/TQEWtqHynhI/AAAAAAAAAC4/CsSvClGdD1Y/s1600/26-04-2008_11_47_21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1066799" cy="1219200"/>
          </a:xfrm>
          <a:prstGeom prst="rect">
            <a:avLst/>
          </a:prstGeom>
          <a:noFill/>
        </p:spPr>
      </p:pic>
      <p:pic>
        <p:nvPicPr>
          <p:cNvPr id="30736" name="Picture 16" descr="http://www.chacaradeorganicos.com.br/wp-content/uploads/2009/08/mandio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715000"/>
            <a:ext cx="1066800" cy="1143000"/>
          </a:xfrm>
          <a:prstGeom prst="rect">
            <a:avLst/>
          </a:prstGeom>
          <a:noFill/>
        </p:spPr>
      </p:pic>
      <p:cxnSp>
        <p:nvCxnSpPr>
          <p:cNvPr id="21" name="Conector reto 20"/>
          <p:cNvCxnSpPr/>
          <p:nvPr/>
        </p:nvCxnSpPr>
        <p:spPr>
          <a:xfrm>
            <a:off x="5486400" y="228600"/>
            <a:ext cx="36576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572000" y="762000"/>
            <a:ext cx="4572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3962400" y="304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Comic Sans MS" pitchFamily="66" charset="0"/>
              </a:rPr>
              <a:t>PRINCIPAIS PRAGAS E DOENÇAS</a:t>
            </a:r>
            <a:endParaRPr lang="pt-BR" sz="2400" dirty="0">
              <a:latin typeface="Comic Sans MS" pitchFamily="66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1447800" y="1504890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Broca das hastes (</a:t>
            </a:r>
            <a:r>
              <a:rPr lang="pt-BR" sz="2000" i="1" dirty="0" err="1" smtClean="0">
                <a:latin typeface="Arial" pitchFamily="34" charset="0"/>
                <a:cs typeface="Arial" pitchFamily="34" charset="0"/>
              </a:rPr>
              <a:t>Sternocoelus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i="1" dirty="0" err="1" smtClean="0">
                <a:latin typeface="Arial" pitchFamily="34" charset="0"/>
                <a:cs typeface="Arial" pitchFamily="34" charset="0"/>
              </a:rPr>
              <a:t>manihoti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1478686" y="2788515"/>
            <a:ext cx="3067191" cy="236696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5548085" y="2148115"/>
            <a:ext cx="2467429" cy="30480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paeb.com.br/folhadaapaeb/284/mandio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6799" cy="1143001"/>
          </a:xfrm>
          <a:prstGeom prst="rect">
            <a:avLst/>
          </a:prstGeom>
          <a:noFill/>
        </p:spPr>
      </p:pic>
      <p:pic>
        <p:nvPicPr>
          <p:cNvPr id="30724" name="Picture 4" descr="http://1.bp.blogspot.com/_bha-or6_qfI/TVBOVZgzykI/AAAAAAAAAO8/X0_6-N9PlHM/s1600/mandioc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1066799" cy="1143000"/>
          </a:xfrm>
          <a:prstGeom prst="rect">
            <a:avLst/>
          </a:prstGeom>
          <a:noFill/>
        </p:spPr>
      </p:pic>
      <p:pic>
        <p:nvPicPr>
          <p:cNvPr id="30726" name="Picture 6" descr="http://2.bp.blogspot.com/_wya_Y27oLsA/SkqinvqDOZI/AAAAAAAAapc/Me43cqNBhtU/s400/26-Mandioca-brava+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1066799" cy="1219200"/>
          </a:xfrm>
          <a:prstGeom prst="rect">
            <a:avLst/>
          </a:prstGeom>
          <a:noFill/>
        </p:spPr>
      </p:pic>
      <p:pic>
        <p:nvPicPr>
          <p:cNvPr id="30730" name="Picture 10" descr="http://3.bp.blogspot.com/_AAb0jQBJufI/TMlgxqRNkSI/AAAAAAAACWY/9gHyebb-U0Q/s1600/Mandioca+2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352800"/>
            <a:ext cx="1066801" cy="1143000"/>
          </a:xfrm>
          <a:prstGeom prst="rect">
            <a:avLst/>
          </a:prstGeom>
          <a:noFill/>
        </p:spPr>
      </p:pic>
      <p:pic>
        <p:nvPicPr>
          <p:cNvPr id="30734" name="Picture 14" descr="http://3.bp.blogspot.com/_wUxnikir1GI/TQEWtqHynhI/AAAAAAAAAC4/CsSvClGdD1Y/s1600/26-04-2008_11_47_21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1066799" cy="1219200"/>
          </a:xfrm>
          <a:prstGeom prst="rect">
            <a:avLst/>
          </a:prstGeom>
          <a:noFill/>
        </p:spPr>
      </p:pic>
      <p:pic>
        <p:nvPicPr>
          <p:cNvPr id="30736" name="Picture 16" descr="http://www.chacaradeorganicos.com.br/wp-content/uploads/2009/08/mandio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715000"/>
            <a:ext cx="1066800" cy="1143000"/>
          </a:xfrm>
          <a:prstGeom prst="rect">
            <a:avLst/>
          </a:prstGeom>
          <a:noFill/>
        </p:spPr>
      </p:pic>
      <p:cxnSp>
        <p:nvCxnSpPr>
          <p:cNvPr id="21" name="Conector reto 20"/>
          <p:cNvCxnSpPr/>
          <p:nvPr/>
        </p:nvCxnSpPr>
        <p:spPr>
          <a:xfrm>
            <a:off x="5486400" y="228600"/>
            <a:ext cx="36576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572000" y="762000"/>
            <a:ext cx="4572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3962400" y="304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Comic Sans MS" pitchFamily="66" charset="0"/>
              </a:rPr>
              <a:t>PRINCIPAIS PRAGAS E DOENÇAS</a:t>
            </a:r>
            <a:endParaRPr lang="pt-BR" sz="2400" dirty="0">
              <a:latin typeface="Comic Sans MS" pitchFamily="66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1447800" y="1504890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Formigas (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Ata </a:t>
            </a:r>
            <a:r>
              <a:rPr lang="pt-BR" sz="2000" i="1" dirty="0" err="1" smtClean="0">
                <a:latin typeface="Arial" pitchFamily="34" charset="0"/>
                <a:cs typeface="Arial" pitchFamily="34" charset="0"/>
              </a:rPr>
              <a:t>sp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000" i="1" dirty="0" err="1" smtClean="0">
                <a:latin typeface="Arial" pitchFamily="34" charset="0"/>
                <a:cs typeface="Arial" pitchFamily="34" charset="0"/>
              </a:rPr>
              <a:t>Acromyrmex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i="1" dirty="0" err="1" smtClean="0">
                <a:latin typeface="Arial" pitchFamily="34" charset="0"/>
                <a:cs typeface="Arial" pitchFamily="34" charset="0"/>
              </a:rPr>
              <a:t>sp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.)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1670327" y="2596873"/>
            <a:ext cx="2679145" cy="2362199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5346322" y="2664203"/>
            <a:ext cx="2728081" cy="227647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paeb.com.br/folhadaapaeb/284/mandio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6799" cy="1143001"/>
          </a:xfrm>
          <a:prstGeom prst="rect">
            <a:avLst/>
          </a:prstGeom>
          <a:noFill/>
        </p:spPr>
      </p:pic>
      <p:pic>
        <p:nvPicPr>
          <p:cNvPr id="30724" name="Picture 4" descr="http://1.bp.blogspot.com/_bha-or6_qfI/TVBOVZgzykI/AAAAAAAAAO8/X0_6-N9PlHM/s1600/mandioc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1066799" cy="1143000"/>
          </a:xfrm>
          <a:prstGeom prst="rect">
            <a:avLst/>
          </a:prstGeom>
          <a:noFill/>
        </p:spPr>
      </p:pic>
      <p:pic>
        <p:nvPicPr>
          <p:cNvPr id="30726" name="Picture 6" descr="http://2.bp.blogspot.com/_wya_Y27oLsA/SkqinvqDOZI/AAAAAAAAapc/Me43cqNBhtU/s400/26-Mandioca-brava+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1066799" cy="1219200"/>
          </a:xfrm>
          <a:prstGeom prst="rect">
            <a:avLst/>
          </a:prstGeom>
          <a:noFill/>
        </p:spPr>
      </p:pic>
      <p:pic>
        <p:nvPicPr>
          <p:cNvPr id="30730" name="Picture 10" descr="http://3.bp.blogspot.com/_AAb0jQBJufI/TMlgxqRNkSI/AAAAAAAACWY/9gHyebb-U0Q/s1600/Mandioca+2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352800"/>
            <a:ext cx="1066801" cy="1143000"/>
          </a:xfrm>
          <a:prstGeom prst="rect">
            <a:avLst/>
          </a:prstGeom>
          <a:noFill/>
        </p:spPr>
      </p:pic>
      <p:pic>
        <p:nvPicPr>
          <p:cNvPr id="30734" name="Picture 14" descr="http://3.bp.blogspot.com/_wUxnikir1GI/TQEWtqHynhI/AAAAAAAAAC4/CsSvClGdD1Y/s1600/26-04-2008_11_47_21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1066799" cy="1219200"/>
          </a:xfrm>
          <a:prstGeom prst="rect">
            <a:avLst/>
          </a:prstGeom>
          <a:noFill/>
        </p:spPr>
      </p:pic>
      <p:pic>
        <p:nvPicPr>
          <p:cNvPr id="30736" name="Picture 16" descr="http://www.chacaradeorganicos.com.br/wp-content/uploads/2009/08/mandio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715000"/>
            <a:ext cx="1066800" cy="1143000"/>
          </a:xfrm>
          <a:prstGeom prst="rect">
            <a:avLst/>
          </a:prstGeom>
          <a:noFill/>
        </p:spPr>
      </p:pic>
      <p:cxnSp>
        <p:nvCxnSpPr>
          <p:cNvPr id="21" name="Conector reto 20"/>
          <p:cNvCxnSpPr/>
          <p:nvPr/>
        </p:nvCxnSpPr>
        <p:spPr>
          <a:xfrm>
            <a:off x="5486400" y="228600"/>
            <a:ext cx="36576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572000" y="762000"/>
            <a:ext cx="4572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3962400" y="304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Comic Sans MS" pitchFamily="66" charset="0"/>
              </a:rPr>
              <a:t>PRINCIPAIS PRAGAS E DOENÇAS</a:t>
            </a:r>
            <a:endParaRPr lang="pt-BR" sz="2400" dirty="0">
              <a:latin typeface="Comic Sans MS" pitchFamily="66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1447800" y="1504890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Coro da mandioca- (</a:t>
            </a:r>
            <a:r>
              <a:rPr lang="it-IT" sz="2000" i="1" dirty="0" smtClean="0">
                <a:latin typeface="Arial" pitchFamily="34" charset="0"/>
                <a:cs typeface="Arial" pitchFamily="34" charset="0"/>
              </a:rPr>
              <a:t>Eutheola humillis)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2351148"/>
            <a:ext cx="2286000" cy="237325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4998672" y="2578305"/>
            <a:ext cx="2709344" cy="227713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paeb.com.br/folhadaapaeb/284/mandio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6799" cy="1143001"/>
          </a:xfrm>
          <a:prstGeom prst="rect">
            <a:avLst/>
          </a:prstGeom>
          <a:noFill/>
        </p:spPr>
      </p:pic>
      <p:pic>
        <p:nvPicPr>
          <p:cNvPr id="30724" name="Picture 4" descr="http://1.bp.blogspot.com/_bha-or6_qfI/TVBOVZgzykI/AAAAAAAAAO8/X0_6-N9PlHM/s1600/mandioc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1066799" cy="1143000"/>
          </a:xfrm>
          <a:prstGeom prst="rect">
            <a:avLst/>
          </a:prstGeom>
          <a:noFill/>
        </p:spPr>
      </p:pic>
      <p:pic>
        <p:nvPicPr>
          <p:cNvPr id="30726" name="Picture 6" descr="http://2.bp.blogspot.com/_wya_Y27oLsA/SkqinvqDOZI/AAAAAAAAapc/Me43cqNBhtU/s400/26-Mandioca-brava+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1066799" cy="1219200"/>
          </a:xfrm>
          <a:prstGeom prst="rect">
            <a:avLst/>
          </a:prstGeom>
          <a:noFill/>
        </p:spPr>
      </p:pic>
      <p:pic>
        <p:nvPicPr>
          <p:cNvPr id="30730" name="Picture 10" descr="http://3.bp.blogspot.com/_AAb0jQBJufI/TMlgxqRNkSI/AAAAAAAACWY/9gHyebb-U0Q/s1600/Mandioca+2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352800"/>
            <a:ext cx="1066801" cy="1143000"/>
          </a:xfrm>
          <a:prstGeom prst="rect">
            <a:avLst/>
          </a:prstGeom>
          <a:noFill/>
        </p:spPr>
      </p:pic>
      <p:pic>
        <p:nvPicPr>
          <p:cNvPr id="30734" name="Picture 14" descr="http://3.bp.blogspot.com/_wUxnikir1GI/TQEWtqHynhI/AAAAAAAAAC4/CsSvClGdD1Y/s1600/26-04-2008_11_47_21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1066799" cy="1219200"/>
          </a:xfrm>
          <a:prstGeom prst="rect">
            <a:avLst/>
          </a:prstGeom>
          <a:noFill/>
        </p:spPr>
      </p:pic>
      <p:pic>
        <p:nvPicPr>
          <p:cNvPr id="30736" name="Picture 16" descr="http://www.chacaradeorganicos.com.br/wp-content/uploads/2009/08/mandio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715000"/>
            <a:ext cx="1066800" cy="1143000"/>
          </a:xfrm>
          <a:prstGeom prst="rect">
            <a:avLst/>
          </a:prstGeom>
          <a:noFill/>
        </p:spPr>
      </p:pic>
      <p:cxnSp>
        <p:nvCxnSpPr>
          <p:cNvPr id="21" name="Conector reto 20"/>
          <p:cNvCxnSpPr/>
          <p:nvPr/>
        </p:nvCxnSpPr>
        <p:spPr>
          <a:xfrm>
            <a:off x="5486400" y="228600"/>
            <a:ext cx="36576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572000" y="762000"/>
            <a:ext cx="4572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3962400" y="304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Comic Sans MS" pitchFamily="66" charset="0"/>
              </a:rPr>
              <a:t>PRINCIPAIS PRAGAS E DOENÇAS</a:t>
            </a:r>
            <a:endParaRPr lang="pt-BR" sz="2400" dirty="0">
              <a:latin typeface="Comic Sans MS" pitchFamily="66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1447800" y="1504890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pt-BR" sz="2000" dirty="0" smtClean="0">
                <a:latin typeface="Comic Sans MS" pitchFamily="66" charset="0"/>
              </a:rPr>
              <a:t>Doenças</a:t>
            </a:r>
            <a:r>
              <a:rPr lang="pt-BR" sz="2000" dirty="0" smtClean="0">
                <a:latin typeface="Comic Sans MS" pitchFamily="66" charset="0"/>
                <a:cs typeface="Arial" pitchFamily="34" charset="0"/>
              </a:rPr>
              <a:t>: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600200" y="2114490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Podridão radicular: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3557588" y="3038474"/>
            <a:ext cx="2681286" cy="224313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paeb.com.br/folhadaapaeb/284/mandio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6799" cy="1143001"/>
          </a:xfrm>
          <a:prstGeom prst="rect">
            <a:avLst/>
          </a:prstGeom>
          <a:noFill/>
        </p:spPr>
      </p:pic>
      <p:pic>
        <p:nvPicPr>
          <p:cNvPr id="30724" name="Picture 4" descr="http://1.bp.blogspot.com/_bha-or6_qfI/TVBOVZgzykI/AAAAAAAAAO8/X0_6-N9PlHM/s1600/mandioc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1066799" cy="1143000"/>
          </a:xfrm>
          <a:prstGeom prst="rect">
            <a:avLst/>
          </a:prstGeom>
          <a:noFill/>
        </p:spPr>
      </p:pic>
      <p:pic>
        <p:nvPicPr>
          <p:cNvPr id="30726" name="Picture 6" descr="http://2.bp.blogspot.com/_wya_Y27oLsA/SkqinvqDOZI/AAAAAAAAapc/Me43cqNBhtU/s400/26-Mandioca-brava+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1066799" cy="1219200"/>
          </a:xfrm>
          <a:prstGeom prst="rect">
            <a:avLst/>
          </a:prstGeom>
          <a:noFill/>
        </p:spPr>
      </p:pic>
      <p:pic>
        <p:nvPicPr>
          <p:cNvPr id="30730" name="Picture 10" descr="http://3.bp.blogspot.com/_AAb0jQBJufI/TMlgxqRNkSI/AAAAAAAACWY/9gHyebb-U0Q/s1600/Mandioca+2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352800"/>
            <a:ext cx="1066801" cy="1143000"/>
          </a:xfrm>
          <a:prstGeom prst="rect">
            <a:avLst/>
          </a:prstGeom>
          <a:noFill/>
        </p:spPr>
      </p:pic>
      <p:pic>
        <p:nvPicPr>
          <p:cNvPr id="30734" name="Picture 14" descr="http://3.bp.blogspot.com/_wUxnikir1GI/TQEWtqHynhI/AAAAAAAAAC4/CsSvClGdD1Y/s1600/26-04-2008_11_47_21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1066799" cy="1219200"/>
          </a:xfrm>
          <a:prstGeom prst="rect">
            <a:avLst/>
          </a:prstGeom>
          <a:noFill/>
        </p:spPr>
      </p:pic>
      <p:pic>
        <p:nvPicPr>
          <p:cNvPr id="30736" name="Picture 16" descr="http://www.chacaradeorganicos.com.br/wp-content/uploads/2009/08/mandio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715000"/>
            <a:ext cx="1066800" cy="1143000"/>
          </a:xfrm>
          <a:prstGeom prst="rect">
            <a:avLst/>
          </a:prstGeom>
          <a:noFill/>
        </p:spPr>
      </p:pic>
      <p:cxnSp>
        <p:nvCxnSpPr>
          <p:cNvPr id="21" name="Conector reto 20"/>
          <p:cNvCxnSpPr/>
          <p:nvPr/>
        </p:nvCxnSpPr>
        <p:spPr>
          <a:xfrm>
            <a:off x="5486400" y="228600"/>
            <a:ext cx="36576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572000" y="762000"/>
            <a:ext cx="4572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3962400" y="304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Comic Sans MS" pitchFamily="66" charset="0"/>
              </a:rPr>
              <a:t>PRINCIPAIS PRAGAS E DOENÇAS</a:t>
            </a:r>
            <a:endParaRPr lang="pt-BR" sz="2400" dirty="0">
              <a:latin typeface="Comic Sans MS" pitchFamily="66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1447800" y="1219200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pt-BR" sz="2000" dirty="0" smtClean="0">
                <a:latin typeface="Comic Sans MS" pitchFamily="66" charset="0"/>
              </a:rPr>
              <a:t>Doenças</a:t>
            </a:r>
            <a:r>
              <a:rPr lang="pt-BR" sz="2000" dirty="0" smtClean="0">
                <a:latin typeface="Comic Sans MS" pitchFamily="66" charset="0"/>
                <a:cs typeface="Arial" pitchFamily="34" charset="0"/>
              </a:rPr>
              <a:t>: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600200" y="17526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Mancha Parda (</a:t>
            </a:r>
            <a:r>
              <a:rPr lang="pt-BR" sz="2000" i="1" dirty="0" err="1" smtClean="0">
                <a:latin typeface="Arial" pitchFamily="34" charset="0"/>
                <a:cs typeface="Arial" pitchFamily="34" charset="0"/>
              </a:rPr>
              <a:t>Cercospora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i="1" dirty="0" err="1" smtClean="0">
                <a:latin typeface="Arial" pitchFamily="34" charset="0"/>
                <a:cs typeface="Arial" pitchFamily="34" charset="0"/>
              </a:rPr>
              <a:t>henningsii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) e Mancha parda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grande (</a:t>
            </a:r>
            <a:r>
              <a:rPr lang="pt-BR" sz="2000" i="1" dirty="0" err="1" smtClean="0">
                <a:latin typeface="Arial" pitchFamily="34" charset="0"/>
                <a:cs typeface="Arial" pitchFamily="34" charset="0"/>
              </a:rPr>
              <a:t>Cercospora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i="1" dirty="0" err="1" smtClean="0">
                <a:latin typeface="Arial" pitchFamily="34" charset="0"/>
                <a:cs typeface="Arial" pitchFamily="34" charset="0"/>
              </a:rPr>
              <a:t>vicosae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1607280" y="3193320"/>
            <a:ext cx="2500439" cy="20574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4997362" y="3098888"/>
            <a:ext cx="2521126" cy="226695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paeb.com.br/folhadaapaeb/284/mandio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6799" cy="1143001"/>
          </a:xfrm>
          <a:prstGeom prst="rect">
            <a:avLst/>
          </a:prstGeom>
          <a:noFill/>
        </p:spPr>
      </p:pic>
      <p:pic>
        <p:nvPicPr>
          <p:cNvPr id="30724" name="Picture 4" descr="http://1.bp.blogspot.com/_bha-or6_qfI/TVBOVZgzykI/AAAAAAAAAO8/X0_6-N9PlHM/s1600/mandioc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1066799" cy="1143000"/>
          </a:xfrm>
          <a:prstGeom prst="rect">
            <a:avLst/>
          </a:prstGeom>
          <a:noFill/>
        </p:spPr>
      </p:pic>
      <p:pic>
        <p:nvPicPr>
          <p:cNvPr id="30726" name="Picture 6" descr="http://2.bp.blogspot.com/_wya_Y27oLsA/SkqinvqDOZI/AAAAAAAAapc/Me43cqNBhtU/s400/26-Mandioca-brava+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1066799" cy="1219200"/>
          </a:xfrm>
          <a:prstGeom prst="rect">
            <a:avLst/>
          </a:prstGeom>
          <a:noFill/>
        </p:spPr>
      </p:pic>
      <p:pic>
        <p:nvPicPr>
          <p:cNvPr id="30730" name="Picture 10" descr="http://3.bp.blogspot.com/_AAb0jQBJufI/TMlgxqRNkSI/AAAAAAAACWY/9gHyebb-U0Q/s1600/Mandioca+2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352800"/>
            <a:ext cx="1066801" cy="1143000"/>
          </a:xfrm>
          <a:prstGeom prst="rect">
            <a:avLst/>
          </a:prstGeom>
          <a:noFill/>
        </p:spPr>
      </p:pic>
      <p:pic>
        <p:nvPicPr>
          <p:cNvPr id="30734" name="Picture 14" descr="http://3.bp.blogspot.com/_wUxnikir1GI/TQEWtqHynhI/AAAAAAAAAC4/CsSvClGdD1Y/s1600/26-04-2008_11_47_21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1066799" cy="1219200"/>
          </a:xfrm>
          <a:prstGeom prst="rect">
            <a:avLst/>
          </a:prstGeom>
          <a:noFill/>
        </p:spPr>
      </p:pic>
      <p:pic>
        <p:nvPicPr>
          <p:cNvPr id="30736" name="Picture 16" descr="http://www.chacaradeorganicos.com.br/wp-content/uploads/2009/08/mandio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715000"/>
            <a:ext cx="1066800" cy="1143000"/>
          </a:xfrm>
          <a:prstGeom prst="rect">
            <a:avLst/>
          </a:prstGeom>
          <a:noFill/>
        </p:spPr>
      </p:pic>
      <p:cxnSp>
        <p:nvCxnSpPr>
          <p:cNvPr id="21" name="Conector reto 20"/>
          <p:cNvCxnSpPr/>
          <p:nvPr/>
        </p:nvCxnSpPr>
        <p:spPr>
          <a:xfrm>
            <a:off x="5486400" y="228600"/>
            <a:ext cx="36576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572000" y="762000"/>
            <a:ext cx="4572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5029200" y="2286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Comic Sans MS" pitchFamily="66" charset="0"/>
              </a:rPr>
              <a:t>CONSIDERAÇÕES FINAIS</a:t>
            </a:r>
            <a:endParaRPr lang="pt-BR" sz="2400" dirty="0">
              <a:latin typeface="Comic Sans MS" pitchFamily="66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524000" y="13716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Principal fonte de alimento no Brasil;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524000" y="2297668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Implantação da cultura;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524000" y="33528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Tratos culturais;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524000" y="43434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Pragas e doenças.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paeb.com.br/folhadaapaeb/284/mandio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6799" cy="1143001"/>
          </a:xfrm>
          <a:prstGeom prst="rect">
            <a:avLst/>
          </a:prstGeom>
          <a:noFill/>
        </p:spPr>
      </p:pic>
      <p:pic>
        <p:nvPicPr>
          <p:cNvPr id="30724" name="Picture 4" descr="http://1.bp.blogspot.com/_bha-or6_qfI/TVBOVZgzykI/AAAAAAAAAO8/X0_6-N9PlHM/s1600/mandioc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1066799" cy="1143000"/>
          </a:xfrm>
          <a:prstGeom prst="rect">
            <a:avLst/>
          </a:prstGeom>
          <a:noFill/>
        </p:spPr>
      </p:pic>
      <p:pic>
        <p:nvPicPr>
          <p:cNvPr id="30726" name="Picture 6" descr="http://2.bp.blogspot.com/_wya_Y27oLsA/SkqinvqDOZI/AAAAAAAAapc/Me43cqNBhtU/s400/26-Mandioca-brava+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1066799" cy="1219200"/>
          </a:xfrm>
          <a:prstGeom prst="rect">
            <a:avLst/>
          </a:prstGeom>
          <a:noFill/>
        </p:spPr>
      </p:pic>
      <p:pic>
        <p:nvPicPr>
          <p:cNvPr id="30730" name="Picture 10" descr="http://3.bp.blogspot.com/_AAb0jQBJufI/TMlgxqRNkSI/AAAAAAAACWY/9gHyebb-U0Q/s1600/Mandioca+2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352800"/>
            <a:ext cx="1066801" cy="1143000"/>
          </a:xfrm>
          <a:prstGeom prst="rect">
            <a:avLst/>
          </a:prstGeom>
          <a:noFill/>
        </p:spPr>
      </p:pic>
      <p:pic>
        <p:nvPicPr>
          <p:cNvPr id="30734" name="Picture 14" descr="http://3.bp.blogspot.com/_wUxnikir1GI/TQEWtqHynhI/AAAAAAAAAC4/CsSvClGdD1Y/s1600/26-04-2008_11_47_21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1066799" cy="1219200"/>
          </a:xfrm>
          <a:prstGeom prst="rect">
            <a:avLst/>
          </a:prstGeom>
          <a:noFill/>
        </p:spPr>
      </p:pic>
      <p:pic>
        <p:nvPicPr>
          <p:cNvPr id="30736" name="Picture 16" descr="http://www.chacaradeorganicos.com.br/wp-content/uploads/2009/08/mandio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715000"/>
            <a:ext cx="1066800" cy="1143000"/>
          </a:xfrm>
          <a:prstGeom prst="rect">
            <a:avLst/>
          </a:prstGeom>
          <a:noFill/>
        </p:spPr>
      </p:pic>
      <p:cxnSp>
        <p:nvCxnSpPr>
          <p:cNvPr id="21" name="Conector reto 20"/>
          <p:cNvCxnSpPr/>
          <p:nvPr/>
        </p:nvCxnSpPr>
        <p:spPr>
          <a:xfrm>
            <a:off x="4876800" y="4343400"/>
            <a:ext cx="42672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1066800" y="2819400"/>
            <a:ext cx="43434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752600" y="3200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Comic Sans MS" pitchFamily="66" charset="0"/>
              </a:rPr>
              <a:t>OBRIGADA PELA ATENÇÃO!!!</a:t>
            </a:r>
            <a:endParaRPr lang="pt-BR" sz="3600" dirty="0">
              <a:latin typeface="Comic Sans MS" pitchFamily="66" charset="0"/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066800" y="2971800"/>
            <a:ext cx="43434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4876800" y="4191000"/>
            <a:ext cx="42672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paeb.com.br/folhadaapaeb/284/mandio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6799" cy="1143001"/>
          </a:xfrm>
          <a:prstGeom prst="rect">
            <a:avLst/>
          </a:prstGeom>
          <a:noFill/>
        </p:spPr>
      </p:pic>
      <p:pic>
        <p:nvPicPr>
          <p:cNvPr id="30724" name="Picture 4" descr="http://1.bp.blogspot.com/_bha-or6_qfI/TVBOVZgzykI/AAAAAAAAAO8/X0_6-N9PlHM/s1600/mandioc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1066799" cy="1143000"/>
          </a:xfrm>
          <a:prstGeom prst="rect">
            <a:avLst/>
          </a:prstGeom>
          <a:noFill/>
        </p:spPr>
      </p:pic>
      <p:pic>
        <p:nvPicPr>
          <p:cNvPr id="30726" name="Picture 6" descr="http://2.bp.blogspot.com/_wya_Y27oLsA/SkqinvqDOZI/AAAAAAAAapc/Me43cqNBhtU/s400/26-Mandioca-brava+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1066799" cy="1219200"/>
          </a:xfrm>
          <a:prstGeom prst="rect">
            <a:avLst/>
          </a:prstGeom>
          <a:noFill/>
        </p:spPr>
      </p:pic>
      <p:pic>
        <p:nvPicPr>
          <p:cNvPr id="30730" name="Picture 10" descr="http://3.bp.blogspot.com/_AAb0jQBJufI/TMlgxqRNkSI/AAAAAAAACWY/9gHyebb-U0Q/s1600/Mandioca+2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352800"/>
            <a:ext cx="1066801" cy="1143000"/>
          </a:xfrm>
          <a:prstGeom prst="rect">
            <a:avLst/>
          </a:prstGeom>
          <a:noFill/>
        </p:spPr>
      </p:pic>
      <p:pic>
        <p:nvPicPr>
          <p:cNvPr id="30734" name="Picture 14" descr="http://3.bp.blogspot.com/_wUxnikir1GI/TQEWtqHynhI/AAAAAAAAAC4/CsSvClGdD1Y/s1600/26-04-2008_11_47_21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1066799" cy="1219200"/>
          </a:xfrm>
          <a:prstGeom prst="rect">
            <a:avLst/>
          </a:prstGeom>
          <a:noFill/>
        </p:spPr>
      </p:pic>
      <p:pic>
        <p:nvPicPr>
          <p:cNvPr id="30736" name="Picture 16" descr="http://www.chacaradeorganicos.com.br/wp-content/uploads/2009/08/mandio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715000"/>
            <a:ext cx="1066800" cy="1143000"/>
          </a:xfrm>
          <a:prstGeom prst="rect">
            <a:avLst/>
          </a:prstGeom>
          <a:noFill/>
        </p:spPr>
      </p:pic>
      <p:sp>
        <p:nvSpPr>
          <p:cNvPr id="19" name="CaixaDeTexto 18"/>
          <p:cNvSpPr txBox="1"/>
          <p:nvPr/>
        </p:nvSpPr>
        <p:spPr>
          <a:xfrm>
            <a:off x="4495800" y="304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Comic Sans MS" pitchFamily="66" charset="0"/>
              </a:rPr>
              <a:t>IMPLANTAÇÃO DA CULTURA</a:t>
            </a:r>
            <a:endParaRPr lang="en-US" sz="2400" dirty="0">
              <a:latin typeface="Comic Sans MS" pitchFamily="66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5486400" y="228600"/>
            <a:ext cx="36576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572000" y="762000"/>
            <a:ext cx="4572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295400" y="1840468"/>
            <a:ext cx="7315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2500" dirty="0" smtClean="0">
                <a:latin typeface="Arial" pitchFamily="34" charset="0"/>
                <a:cs typeface="Arial" pitchFamily="34" charset="0"/>
              </a:rPr>
              <a:t> Pode ser cultivada em diversos tipos de solos;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295400" y="2895600"/>
            <a:ext cx="7696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2500" dirty="0" smtClean="0">
                <a:latin typeface="Arial" pitchFamily="34" charset="0"/>
                <a:cs typeface="Arial" pitchFamily="34" charset="0"/>
              </a:rPr>
              <a:t> Os solos arenosos, mais leves, bem drenados, profundos, 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descompactados para 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evitar </a:t>
            </a:r>
            <a:r>
              <a:rPr lang="pt-BR" sz="2500" dirty="0" err="1" smtClean="0">
                <a:latin typeface="Arial" pitchFamily="34" charset="0"/>
                <a:cs typeface="Arial" pitchFamily="34" charset="0"/>
              </a:rPr>
              <a:t>apodre-cimento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e má formação de raízes;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295400" y="4648200"/>
            <a:ext cx="76962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2500" dirty="0" smtClean="0">
                <a:latin typeface="Arial" pitchFamily="34" charset="0"/>
                <a:cs typeface="Arial" pitchFamily="34" charset="0"/>
              </a:rPr>
              <a:t> Nos solos arenosos os teores de nutrientes (P, Ca, </a:t>
            </a:r>
            <a:r>
              <a:rPr lang="pt-BR" sz="2500" dirty="0" err="1" smtClean="0">
                <a:latin typeface="Arial" pitchFamily="34" charset="0"/>
                <a:cs typeface="Arial" pitchFamily="34" charset="0"/>
              </a:rPr>
              <a:t>Mg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, K, Zn ) são baixos, e mais propensos a problemas por uma estiagem.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paeb.com.br/folhadaapaeb/284/mandio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6799" cy="1143001"/>
          </a:xfrm>
          <a:prstGeom prst="rect">
            <a:avLst/>
          </a:prstGeom>
          <a:noFill/>
        </p:spPr>
      </p:pic>
      <p:pic>
        <p:nvPicPr>
          <p:cNvPr id="30724" name="Picture 4" descr="http://1.bp.blogspot.com/_bha-or6_qfI/TVBOVZgzykI/AAAAAAAAAO8/X0_6-N9PlHM/s1600/mandioc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1066799" cy="1143000"/>
          </a:xfrm>
          <a:prstGeom prst="rect">
            <a:avLst/>
          </a:prstGeom>
          <a:noFill/>
        </p:spPr>
      </p:pic>
      <p:pic>
        <p:nvPicPr>
          <p:cNvPr id="30726" name="Picture 6" descr="http://2.bp.blogspot.com/_wya_Y27oLsA/SkqinvqDOZI/AAAAAAAAapc/Me43cqNBhtU/s400/26-Mandioca-brava+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1066799" cy="1219200"/>
          </a:xfrm>
          <a:prstGeom prst="rect">
            <a:avLst/>
          </a:prstGeom>
          <a:noFill/>
        </p:spPr>
      </p:pic>
      <p:pic>
        <p:nvPicPr>
          <p:cNvPr id="30730" name="Picture 10" descr="http://3.bp.blogspot.com/_AAb0jQBJufI/TMlgxqRNkSI/AAAAAAAACWY/9gHyebb-U0Q/s1600/Mandioca+2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352800"/>
            <a:ext cx="1066801" cy="1143000"/>
          </a:xfrm>
          <a:prstGeom prst="rect">
            <a:avLst/>
          </a:prstGeom>
          <a:noFill/>
        </p:spPr>
      </p:pic>
      <p:pic>
        <p:nvPicPr>
          <p:cNvPr id="30734" name="Picture 14" descr="http://3.bp.blogspot.com/_wUxnikir1GI/TQEWtqHynhI/AAAAAAAAAC4/CsSvClGdD1Y/s1600/26-04-2008_11_47_21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1066799" cy="1219200"/>
          </a:xfrm>
          <a:prstGeom prst="rect">
            <a:avLst/>
          </a:prstGeom>
          <a:noFill/>
        </p:spPr>
      </p:pic>
      <p:pic>
        <p:nvPicPr>
          <p:cNvPr id="30736" name="Picture 16" descr="http://www.chacaradeorganicos.com.br/wp-content/uploads/2009/08/mandio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715000"/>
            <a:ext cx="1066800" cy="1143000"/>
          </a:xfrm>
          <a:prstGeom prst="rect">
            <a:avLst/>
          </a:prstGeom>
          <a:noFill/>
        </p:spPr>
      </p:pic>
      <p:sp>
        <p:nvSpPr>
          <p:cNvPr id="19" name="CaixaDeTexto 18"/>
          <p:cNvSpPr txBox="1"/>
          <p:nvPr/>
        </p:nvSpPr>
        <p:spPr>
          <a:xfrm>
            <a:off x="4495800" y="304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Comic Sans MS" pitchFamily="66" charset="0"/>
              </a:rPr>
              <a:t>IMPLANTAÇÃO DA CULTURA</a:t>
            </a:r>
            <a:endParaRPr lang="en-US" sz="2400" dirty="0">
              <a:latin typeface="Comic Sans MS" pitchFamily="66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5486400" y="228600"/>
            <a:ext cx="36576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572000" y="762000"/>
            <a:ext cx="4572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1295400" y="32004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A calagem  está associada à correção de pH, a neutralização de manganês e alumínio tóxicos, aumenta a disponibilidade e o aproveitamento de nutrientes (P, K, S e Mo), aumenta a atividade dos microorganismos do solo, além do fornecimento da Ca 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Mg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295400" y="4763869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Aplicação deve anteceder 30 a 60 dias do plantio, para possibilitar a reação do calcário com o solo, que ocorrerá se o mesmo estiver úmido.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295400" y="1504890"/>
            <a:ext cx="769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000" dirty="0" smtClean="0">
                <a:latin typeface="Comic Sans MS" pitchFamily="66" charset="0"/>
                <a:cs typeface="Arial" pitchFamily="34" charset="0"/>
              </a:rPr>
              <a:t> pH e Calagem: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295400" y="2297668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O pH ótimo para a cultura da mandioca está em torno de 5,5;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20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paeb.com.br/folhadaapaeb/284/mandio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6799" cy="1143001"/>
          </a:xfrm>
          <a:prstGeom prst="rect">
            <a:avLst/>
          </a:prstGeom>
          <a:noFill/>
        </p:spPr>
      </p:pic>
      <p:pic>
        <p:nvPicPr>
          <p:cNvPr id="30724" name="Picture 4" descr="http://1.bp.blogspot.com/_bha-or6_qfI/TVBOVZgzykI/AAAAAAAAAO8/X0_6-N9PlHM/s1600/mandioc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1066799" cy="1143000"/>
          </a:xfrm>
          <a:prstGeom prst="rect">
            <a:avLst/>
          </a:prstGeom>
          <a:noFill/>
        </p:spPr>
      </p:pic>
      <p:pic>
        <p:nvPicPr>
          <p:cNvPr id="30726" name="Picture 6" descr="http://2.bp.blogspot.com/_wya_Y27oLsA/SkqinvqDOZI/AAAAAAAAapc/Me43cqNBhtU/s400/26-Mandioca-brava+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1066799" cy="1219200"/>
          </a:xfrm>
          <a:prstGeom prst="rect">
            <a:avLst/>
          </a:prstGeom>
          <a:noFill/>
        </p:spPr>
      </p:pic>
      <p:pic>
        <p:nvPicPr>
          <p:cNvPr id="30730" name="Picture 10" descr="http://3.bp.blogspot.com/_AAb0jQBJufI/TMlgxqRNkSI/AAAAAAAACWY/9gHyebb-U0Q/s1600/Mandioca+2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352800"/>
            <a:ext cx="1066801" cy="1143000"/>
          </a:xfrm>
          <a:prstGeom prst="rect">
            <a:avLst/>
          </a:prstGeom>
          <a:noFill/>
        </p:spPr>
      </p:pic>
      <p:pic>
        <p:nvPicPr>
          <p:cNvPr id="30734" name="Picture 14" descr="http://3.bp.blogspot.com/_wUxnikir1GI/TQEWtqHynhI/AAAAAAAAAC4/CsSvClGdD1Y/s1600/26-04-2008_11_47_21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1066799" cy="1219200"/>
          </a:xfrm>
          <a:prstGeom prst="rect">
            <a:avLst/>
          </a:prstGeom>
          <a:noFill/>
        </p:spPr>
      </p:pic>
      <p:pic>
        <p:nvPicPr>
          <p:cNvPr id="30736" name="Picture 16" descr="http://www.chacaradeorganicos.com.br/wp-content/uploads/2009/08/mandio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715000"/>
            <a:ext cx="1066800" cy="1143000"/>
          </a:xfrm>
          <a:prstGeom prst="rect">
            <a:avLst/>
          </a:prstGeom>
          <a:noFill/>
        </p:spPr>
      </p:pic>
      <p:cxnSp>
        <p:nvCxnSpPr>
          <p:cNvPr id="21" name="Conector reto 20"/>
          <p:cNvCxnSpPr/>
          <p:nvPr/>
        </p:nvCxnSpPr>
        <p:spPr>
          <a:xfrm>
            <a:off x="5486400" y="228600"/>
            <a:ext cx="36576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572000" y="762000"/>
            <a:ext cx="4572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4495800" y="304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Comic Sans MS" pitchFamily="66" charset="0"/>
              </a:rPr>
              <a:t>IMPLANTAÇÃO DA CULTURA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295400" y="112389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000" dirty="0" smtClean="0">
                <a:latin typeface="Comic Sans MS" pitchFamily="66" charset="0"/>
                <a:cs typeface="Arial" pitchFamily="34" charset="0"/>
              </a:rPr>
              <a:t> Variedades:</a:t>
            </a:r>
            <a:endParaRPr lang="en-US" sz="20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295400" y="19812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/>
              <a:t>A escolha das cultivares dependerá da finalidade de exploração;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295400" y="2895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Produção de raízes para alimentação humana (mandioca mansa, mandioca de mesa, macaxeira ou aipim);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295400" y="4114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Para fins industriais (farinha ou fécula);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295400" y="48768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A utilização da planta de mandioca (raiz e/ou parte aérea) para alimentação de animais é comum.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paeb.com.br/folhadaapaeb/284/mandio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6799" cy="1143001"/>
          </a:xfrm>
          <a:prstGeom prst="rect">
            <a:avLst/>
          </a:prstGeom>
          <a:noFill/>
        </p:spPr>
      </p:pic>
      <p:pic>
        <p:nvPicPr>
          <p:cNvPr id="30724" name="Picture 4" descr="http://1.bp.blogspot.com/_bha-or6_qfI/TVBOVZgzykI/AAAAAAAAAO8/X0_6-N9PlHM/s1600/mandioc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1066799" cy="1143000"/>
          </a:xfrm>
          <a:prstGeom prst="rect">
            <a:avLst/>
          </a:prstGeom>
          <a:noFill/>
        </p:spPr>
      </p:pic>
      <p:pic>
        <p:nvPicPr>
          <p:cNvPr id="30726" name="Picture 6" descr="http://2.bp.blogspot.com/_wya_Y27oLsA/SkqinvqDOZI/AAAAAAAAapc/Me43cqNBhtU/s400/26-Mandioca-brava+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1066799" cy="1219200"/>
          </a:xfrm>
          <a:prstGeom prst="rect">
            <a:avLst/>
          </a:prstGeom>
          <a:noFill/>
        </p:spPr>
      </p:pic>
      <p:pic>
        <p:nvPicPr>
          <p:cNvPr id="30730" name="Picture 10" descr="http://3.bp.blogspot.com/_AAb0jQBJufI/TMlgxqRNkSI/AAAAAAAACWY/9gHyebb-U0Q/s1600/Mandioca+2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352800"/>
            <a:ext cx="1066801" cy="1143000"/>
          </a:xfrm>
          <a:prstGeom prst="rect">
            <a:avLst/>
          </a:prstGeom>
          <a:noFill/>
        </p:spPr>
      </p:pic>
      <p:pic>
        <p:nvPicPr>
          <p:cNvPr id="30734" name="Picture 14" descr="http://3.bp.blogspot.com/_wUxnikir1GI/TQEWtqHynhI/AAAAAAAAAC4/CsSvClGdD1Y/s1600/26-04-2008_11_47_21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1066799" cy="1219200"/>
          </a:xfrm>
          <a:prstGeom prst="rect">
            <a:avLst/>
          </a:prstGeom>
          <a:noFill/>
        </p:spPr>
      </p:pic>
      <p:pic>
        <p:nvPicPr>
          <p:cNvPr id="30736" name="Picture 16" descr="http://www.chacaradeorganicos.com.br/wp-content/uploads/2009/08/mandio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715000"/>
            <a:ext cx="1066800" cy="1143000"/>
          </a:xfrm>
          <a:prstGeom prst="rect">
            <a:avLst/>
          </a:prstGeom>
          <a:noFill/>
        </p:spPr>
      </p:pic>
      <p:cxnSp>
        <p:nvCxnSpPr>
          <p:cNvPr id="21" name="Conector reto 20"/>
          <p:cNvCxnSpPr/>
          <p:nvPr/>
        </p:nvCxnSpPr>
        <p:spPr>
          <a:xfrm>
            <a:off x="5486400" y="228600"/>
            <a:ext cx="36576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572000" y="762000"/>
            <a:ext cx="4572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1295400" y="1411069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A mandioca deve apresentar principalmente baixos teores de ácido cianídrico na  polpa da raiz;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295400" y="2373868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Rápido cozimento e ausência de fibras;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295400" y="3087469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Definição da época de colheita ideal, considerando fatores como idade e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ocorrência de estresse;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295400" y="4078069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Na produção de farinha e fécula, a redução do princípio tóxico ocorre durante o processamento;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295400" y="5144869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As variedades devem apresentar rendimento alto de raiz , porcentagem alta de amido na raiz, facilidade de descascamento e entrecasca clara.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495800" y="300335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Comic Sans MS" pitchFamily="66" charset="0"/>
              </a:rPr>
              <a:t>IMPLANTAÇÃO DA CULTURA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paeb.com.br/folhadaapaeb/284/mandio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6799" cy="1143001"/>
          </a:xfrm>
          <a:prstGeom prst="rect">
            <a:avLst/>
          </a:prstGeom>
          <a:noFill/>
        </p:spPr>
      </p:pic>
      <p:pic>
        <p:nvPicPr>
          <p:cNvPr id="30724" name="Picture 4" descr="http://1.bp.blogspot.com/_bha-or6_qfI/TVBOVZgzykI/AAAAAAAAAO8/X0_6-N9PlHM/s1600/mandioc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1066799" cy="1143000"/>
          </a:xfrm>
          <a:prstGeom prst="rect">
            <a:avLst/>
          </a:prstGeom>
          <a:noFill/>
        </p:spPr>
      </p:pic>
      <p:pic>
        <p:nvPicPr>
          <p:cNvPr id="30726" name="Picture 6" descr="http://2.bp.blogspot.com/_wya_Y27oLsA/SkqinvqDOZI/AAAAAAAAapc/Me43cqNBhtU/s400/26-Mandioca-brava+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1066799" cy="1219200"/>
          </a:xfrm>
          <a:prstGeom prst="rect">
            <a:avLst/>
          </a:prstGeom>
          <a:noFill/>
        </p:spPr>
      </p:pic>
      <p:pic>
        <p:nvPicPr>
          <p:cNvPr id="30730" name="Picture 10" descr="http://3.bp.blogspot.com/_AAb0jQBJufI/TMlgxqRNkSI/AAAAAAAACWY/9gHyebb-U0Q/s1600/Mandioca+2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352800"/>
            <a:ext cx="1066801" cy="1143000"/>
          </a:xfrm>
          <a:prstGeom prst="rect">
            <a:avLst/>
          </a:prstGeom>
          <a:noFill/>
        </p:spPr>
      </p:pic>
      <p:pic>
        <p:nvPicPr>
          <p:cNvPr id="30734" name="Picture 14" descr="http://3.bp.blogspot.com/_wUxnikir1GI/TQEWtqHynhI/AAAAAAAAAC4/CsSvClGdD1Y/s1600/26-04-2008_11_47_21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1066799" cy="1219200"/>
          </a:xfrm>
          <a:prstGeom prst="rect">
            <a:avLst/>
          </a:prstGeom>
          <a:noFill/>
        </p:spPr>
      </p:pic>
      <p:pic>
        <p:nvPicPr>
          <p:cNvPr id="30736" name="Picture 16" descr="http://www.chacaradeorganicos.com.br/wp-content/uploads/2009/08/mandio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715000"/>
            <a:ext cx="1066800" cy="1143000"/>
          </a:xfrm>
          <a:prstGeom prst="rect">
            <a:avLst/>
          </a:prstGeom>
          <a:noFill/>
        </p:spPr>
      </p:pic>
      <p:cxnSp>
        <p:nvCxnSpPr>
          <p:cNvPr id="21" name="Conector reto 20"/>
          <p:cNvCxnSpPr/>
          <p:nvPr/>
        </p:nvCxnSpPr>
        <p:spPr>
          <a:xfrm>
            <a:off x="5486400" y="228600"/>
            <a:ext cx="36576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572000" y="762000"/>
            <a:ext cx="4572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4495800" y="300335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Comic Sans MS" pitchFamily="66" charset="0"/>
              </a:rPr>
              <a:t>IMPLANTAÇÃO DA CULTURA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295400" y="1219200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000" dirty="0" smtClean="0">
                <a:latin typeface="Comic Sans MS" pitchFamily="66" charset="0"/>
                <a:cs typeface="Arial" pitchFamily="34" charset="0"/>
              </a:rPr>
              <a:t> Época de Plantio:</a:t>
            </a:r>
            <a:endParaRPr lang="pt-BR" sz="20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295400" y="17526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As melhores épocas estão relacionadas à disponibilidade de ramas maduras e às condições climáticas;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295400" y="2554069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O plantio ocorre no início da estação chuvosa, para que o mandiocal se desenvolva bem vigoroso;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295400" y="3355538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Pode se estender até o mês de julho (região agreste e  litoral), desde que haja umidade suficiente no solo.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295400" y="4400490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000" dirty="0" smtClean="0">
                <a:latin typeface="Comic Sans MS" pitchFamily="66" charset="0"/>
                <a:cs typeface="Arial" pitchFamily="34" charset="0"/>
              </a:rPr>
              <a:t> Manejo das ramas para o plantio: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371600" y="5010090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Época de coleta das ramas: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371600" y="55626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As ramas indicadas para o plantio são as colhidas com a planta na idade de 10 a 12 meses.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paeb.com.br/folhadaapaeb/284/mandio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6799" cy="1143001"/>
          </a:xfrm>
          <a:prstGeom prst="rect">
            <a:avLst/>
          </a:prstGeom>
          <a:noFill/>
        </p:spPr>
      </p:pic>
      <p:pic>
        <p:nvPicPr>
          <p:cNvPr id="30724" name="Picture 4" descr="http://1.bp.blogspot.com/_bha-or6_qfI/TVBOVZgzykI/AAAAAAAAAO8/X0_6-N9PlHM/s1600/mandioc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1066799" cy="1143000"/>
          </a:xfrm>
          <a:prstGeom prst="rect">
            <a:avLst/>
          </a:prstGeom>
          <a:noFill/>
        </p:spPr>
      </p:pic>
      <p:pic>
        <p:nvPicPr>
          <p:cNvPr id="30726" name="Picture 6" descr="http://2.bp.blogspot.com/_wya_Y27oLsA/SkqinvqDOZI/AAAAAAAAapc/Me43cqNBhtU/s400/26-Mandioca-brava+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1066799" cy="1219200"/>
          </a:xfrm>
          <a:prstGeom prst="rect">
            <a:avLst/>
          </a:prstGeom>
          <a:noFill/>
        </p:spPr>
      </p:pic>
      <p:pic>
        <p:nvPicPr>
          <p:cNvPr id="30730" name="Picture 10" descr="http://3.bp.blogspot.com/_AAb0jQBJufI/TMlgxqRNkSI/AAAAAAAACWY/9gHyebb-U0Q/s1600/Mandioca+2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352800"/>
            <a:ext cx="1066801" cy="1143000"/>
          </a:xfrm>
          <a:prstGeom prst="rect">
            <a:avLst/>
          </a:prstGeom>
          <a:noFill/>
        </p:spPr>
      </p:pic>
      <p:pic>
        <p:nvPicPr>
          <p:cNvPr id="30734" name="Picture 14" descr="http://3.bp.blogspot.com/_wUxnikir1GI/TQEWtqHynhI/AAAAAAAAAC4/CsSvClGdD1Y/s1600/26-04-2008_11_47_21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1066799" cy="1219200"/>
          </a:xfrm>
          <a:prstGeom prst="rect">
            <a:avLst/>
          </a:prstGeom>
          <a:noFill/>
        </p:spPr>
      </p:pic>
      <p:pic>
        <p:nvPicPr>
          <p:cNvPr id="30736" name="Picture 16" descr="http://www.chacaradeorganicos.com.br/wp-content/uploads/2009/08/mandio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715000"/>
            <a:ext cx="1066800" cy="1143000"/>
          </a:xfrm>
          <a:prstGeom prst="rect">
            <a:avLst/>
          </a:prstGeom>
          <a:noFill/>
        </p:spPr>
      </p:pic>
      <p:cxnSp>
        <p:nvCxnSpPr>
          <p:cNvPr id="21" name="Conector reto 20"/>
          <p:cNvCxnSpPr/>
          <p:nvPr/>
        </p:nvCxnSpPr>
        <p:spPr>
          <a:xfrm>
            <a:off x="5486400" y="228600"/>
            <a:ext cx="36576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572000" y="762000"/>
            <a:ext cx="4572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4495800" y="300335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Comic Sans MS" pitchFamily="66" charset="0"/>
              </a:rPr>
              <a:t>IMPLANTAÇÃO DA CULTURA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295400" y="22098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A maturação da rama pode ser identificada pelo aspecto central da rama e da relação dos diâmetros da medula com a rama;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295400" y="32004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O melhor material é o retirado do terço médio da planta.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295400" y="12954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Período que estão maduras, de plantios livres de doenças e sem mistura de variedades.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1936071" y="3669622"/>
            <a:ext cx="1809750" cy="2547707"/>
          </a:xfrm>
          <a:prstGeom prst="rect">
            <a:avLst/>
          </a:prstGeom>
          <a:noFill/>
          <a:ln w="25400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72050" y="4038600"/>
            <a:ext cx="2190750" cy="1597127"/>
          </a:xfrm>
          <a:prstGeom prst="rect">
            <a:avLst/>
          </a:prstGeom>
          <a:noFill/>
          <a:ln w="25400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paeb.com.br/folhadaapaeb/284/mandio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6799" cy="1143001"/>
          </a:xfrm>
          <a:prstGeom prst="rect">
            <a:avLst/>
          </a:prstGeom>
          <a:noFill/>
        </p:spPr>
      </p:pic>
      <p:pic>
        <p:nvPicPr>
          <p:cNvPr id="30724" name="Picture 4" descr="http://1.bp.blogspot.com/_bha-or6_qfI/TVBOVZgzykI/AAAAAAAAAO8/X0_6-N9PlHM/s1600/mandioc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1066799" cy="1143000"/>
          </a:xfrm>
          <a:prstGeom prst="rect">
            <a:avLst/>
          </a:prstGeom>
          <a:noFill/>
        </p:spPr>
      </p:pic>
      <p:pic>
        <p:nvPicPr>
          <p:cNvPr id="30726" name="Picture 6" descr="http://2.bp.blogspot.com/_wya_Y27oLsA/SkqinvqDOZI/AAAAAAAAapc/Me43cqNBhtU/s400/26-Mandioca-brava+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1066799" cy="1219200"/>
          </a:xfrm>
          <a:prstGeom prst="rect">
            <a:avLst/>
          </a:prstGeom>
          <a:noFill/>
        </p:spPr>
      </p:pic>
      <p:pic>
        <p:nvPicPr>
          <p:cNvPr id="30730" name="Picture 10" descr="http://3.bp.blogspot.com/_AAb0jQBJufI/TMlgxqRNkSI/AAAAAAAACWY/9gHyebb-U0Q/s1600/Mandioca+2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352800"/>
            <a:ext cx="1066801" cy="1143000"/>
          </a:xfrm>
          <a:prstGeom prst="rect">
            <a:avLst/>
          </a:prstGeom>
          <a:noFill/>
        </p:spPr>
      </p:pic>
      <p:pic>
        <p:nvPicPr>
          <p:cNvPr id="30734" name="Picture 14" descr="http://3.bp.blogspot.com/_wUxnikir1GI/TQEWtqHynhI/AAAAAAAAAC4/CsSvClGdD1Y/s1600/26-04-2008_11_47_21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1066799" cy="1219200"/>
          </a:xfrm>
          <a:prstGeom prst="rect">
            <a:avLst/>
          </a:prstGeom>
          <a:noFill/>
        </p:spPr>
      </p:pic>
      <p:pic>
        <p:nvPicPr>
          <p:cNvPr id="30736" name="Picture 16" descr="http://www.chacaradeorganicos.com.br/wp-content/uploads/2009/08/mandio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715000"/>
            <a:ext cx="1066800" cy="1143000"/>
          </a:xfrm>
          <a:prstGeom prst="rect">
            <a:avLst/>
          </a:prstGeom>
          <a:noFill/>
        </p:spPr>
      </p:pic>
      <p:cxnSp>
        <p:nvCxnSpPr>
          <p:cNvPr id="21" name="Conector reto 20"/>
          <p:cNvCxnSpPr/>
          <p:nvPr/>
        </p:nvCxnSpPr>
        <p:spPr>
          <a:xfrm>
            <a:off x="5486400" y="228600"/>
            <a:ext cx="36576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572000" y="762000"/>
            <a:ext cx="4572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4495800" y="300335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Comic Sans MS" pitchFamily="66" charset="0"/>
              </a:rPr>
              <a:t>IMPLANTAÇÃO DA CULTURA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295400" y="1295400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000" dirty="0" smtClean="0">
                <a:latin typeface="Comic Sans MS" pitchFamily="66" charset="0"/>
                <a:cs typeface="Arial" pitchFamily="34" charset="0"/>
              </a:rPr>
              <a:t> Quantidade de ramas para o plantio: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447800" y="1944469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1,0 ha de mandioca, com ciclo 10 a 12 meses, fornece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manivas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para o plantio de 4 a 5 hectares.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295400" y="295269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000" dirty="0" smtClean="0">
                <a:latin typeface="Comic Sans MS" pitchFamily="66" charset="0"/>
                <a:cs typeface="Arial" pitchFamily="34" charset="0"/>
              </a:rPr>
              <a:t> Espaçamento x Número de plantas:</a:t>
            </a:r>
            <a:endParaRPr lang="pt-BR" sz="20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447800" y="37338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Fator que pode interferir na produtividade das raízes;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447800" y="45720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Variedades de parte aérea reta podem ser plantadas em menores espaçamentos;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1447800" y="55742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As que ramificam em espaçamentos mais largos.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  <p:bldP spid="18" grpId="0"/>
      <p:bldP spid="19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1089</Words>
  <Application>Microsoft Office PowerPoint</Application>
  <PresentationFormat>Apresentação na tela (4:3)</PresentationFormat>
  <Paragraphs>114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PETAGRONOMIA</dc:creator>
  <cp:lastModifiedBy>Ribamar</cp:lastModifiedBy>
  <cp:revision>14</cp:revision>
  <dcterms:created xsi:type="dcterms:W3CDTF">2011-07-04T20:34:13Z</dcterms:created>
  <dcterms:modified xsi:type="dcterms:W3CDTF">2011-08-20T17:35:44Z</dcterms:modified>
</cp:coreProperties>
</file>