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76" r:id="rId9"/>
    <p:sldId id="277" r:id="rId10"/>
    <p:sldId id="265" r:id="rId11"/>
    <p:sldId id="266" r:id="rId12"/>
    <p:sldId id="283" r:id="rId13"/>
    <p:sldId id="286" r:id="rId14"/>
    <p:sldId id="287" r:id="rId15"/>
    <p:sldId id="278" r:id="rId16"/>
    <p:sldId id="269" r:id="rId17"/>
    <p:sldId id="270" r:id="rId18"/>
    <p:sldId id="271" r:id="rId19"/>
    <p:sldId id="273" r:id="rId20"/>
    <p:sldId id="275" r:id="rId21"/>
    <p:sldId id="290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15" autoAdjust="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DBD71-36E3-4B8D-AAE4-B093DF027538}" type="datetimeFigureOut">
              <a:rPr lang="pt-BR" smtClean="0"/>
              <a:pPr/>
              <a:t>20/8/2011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C821C-193F-4466-A827-0103367DD7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45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7B6A-D802-40E2-9D1C-392984DF49C8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r>
              <a:rPr lang="en-US" sz="1400" b="1" dirty="0" smtClean="0"/>
              <a:t>Custom animation effects: Shrink and position circular pictures</a:t>
            </a:r>
          </a:p>
          <a:p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Tip</a:t>
            </a:r>
            <a:r>
              <a:rPr lang="en-US" sz="1200" b="0" dirty="0" smtClean="0"/>
              <a:t>: This</a:t>
            </a:r>
            <a:r>
              <a:rPr lang="en-US" sz="1200" b="0" baseline="0" dirty="0" smtClean="0"/>
              <a:t> s</a:t>
            </a:r>
            <a:r>
              <a:rPr lang="en-US" sz="1200" dirty="0" smtClean="0"/>
              <a:t>lide design includes three large, circle-shaped pictures. Each picture has a 12” diameter</a:t>
            </a:r>
            <a:r>
              <a:rPr lang="en-US" sz="1200" baseline="0" dirty="0" smtClean="0"/>
              <a:t> and is larger than the slide. You will want to use drawing guides to reproduce the effects on this slide.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display and set the drawing guides</a:t>
            </a:r>
            <a:r>
              <a:rPr lang="en-US" sz="1200" dirty="0" smtClean="0"/>
              <a:t>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View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Show/Hide</a:t>
            </a:r>
            <a:r>
              <a:rPr lang="en-US" sz="1200" b="0" baseline="0" dirty="0" smtClean="0"/>
              <a:t> group, select </a:t>
            </a:r>
            <a:r>
              <a:rPr lang="en-US" sz="1200" b="1" baseline="0" dirty="0" smtClean="0"/>
              <a:t>Ruler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Right-click the slide background</a:t>
            </a:r>
            <a:r>
              <a:rPr lang="en-US" sz="1200" baseline="0" dirty="0" smtClean="0"/>
              <a:t> and</a:t>
            </a:r>
            <a:r>
              <a:rPr lang="en-US" sz="1200" dirty="0" smtClean="0"/>
              <a:t> select </a:t>
            </a:r>
            <a:r>
              <a:rPr lang="en-US" sz="1200" b="1" dirty="0" smtClean="0"/>
              <a:t>Grid and Guides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</a:t>
            </a:r>
            <a:r>
              <a:rPr lang="en-US" sz="1200" b="0" dirty="0" smtClean="0"/>
              <a:t>In the </a:t>
            </a:r>
            <a:r>
              <a:rPr lang="en-US" sz="1200" b="1" dirty="0" smtClean="0"/>
              <a:t>Grid and Guides</a:t>
            </a:r>
            <a:r>
              <a:rPr lang="en-US" sz="1200" b="0" dirty="0" smtClean="0"/>
              <a:t> dialog box, under </a:t>
            </a:r>
            <a:r>
              <a:rPr lang="en-US" sz="1200" b="1" dirty="0" smtClean="0"/>
              <a:t>Guide</a:t>
            </a:r>
            <a:r>
              <a:rPr lang="en-US" sz="1200" dirty="0" smtClean="0"/>
              <a:t> </a:t>
            </a:r>
            <a:r>
              <a:rPr lang="en-US" sz="1200" b="1" dirty="0" smtClean="0"/>
              <a:t>settings</a:t>
            </a:r>
            <a:r>
              <a:rPr lang="en-US" sz="1200" b="0" dirty="0" smtClean="0"/>
              <a:t>, select</a:t>
            </a:r>
            <a:r>
              <a:rPr lang="en-US" sz="1200" b="0" baseline="0" dirty="0" smtClean="0"/>
              <a:t> </a:t>
            </a:r>
            <a:r>
              <a:rPr lang="en-US" sz="1200" b="1" dirty="0" smtClean="0"/>
              <a:t>Display</a:t>
            </a:r>
            <a:r>
              <a:rPr lang="en-US" sz="1200" dirty="0" smtClean="0"/>
              <a:t> </a:t>
            </a:r>
            <a:r>
              <a:rPr lang="en-US" sz="1200" b="1" dirty="0" smtClean="0"/>
              <a:t>drawing</a:t>
            </a:r>
            <a:r>
              <a:rPr lang="en-US" sz="1200" dirty="0" smtClean="0"/>
              <a:t> </a:t>
            </a:r>
            <a:r>
              <a:rPr lang="en-US" sz="1200" b="1" dirty="0" smtClean="0"/>
              <a:t>guides</a:t>
            </a:r>
            <a:r>
              <a:rPr lang="en-US" sz="1200" dirty="0" smtClean="0"/>
              <a:t> </a:t>
            </a:r>
            <a:r>
              <a:rPr lang="en-US" sz="1200" b="1" dirty="0" smtClean="0"/>
              <a:t>on screen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(</a:t>
            </a:r>
            <a:r>
              <a:rPr lang="en-US" sz="1200" b="1" dirty="0" smtClean="0"/>
              <a:t>Note: </a:t>
            </a:r>
            <a:r>
              <a:rPr lang="en-US" sz="1200" dirty="0" smtClean="0"/>
              <a:t>One horizontal and one vertical guide will display on</a:t>
            </a:r>
            <a:r>
              <a:rPr lang="en-US" sz="1200" baseline="0" dirty="0" smtClean="0"/>
              <a:t> the slide </a:t>
            </a:r>
            <a:r>
              <a:rPr lang="en-US" sz="1200" dirty="0" smtClean="0"/>
              <a:t>at 0.00, the default</a:t>
            </a:r>
            <a:r>
              <a:rPr lang="en-US" sz="1200" baseline="0" dirty="0" smtClean="0"/>
              <a:t> position</a:t>
            </a:r>
            <a:r>
              <a:rPr lang="en-US" sz="1200" dirty="0" smtClean="0"/>
              <a:t>. As</a:t>
            </a:r>
            <a:r>
              <a:rPr lang="en-US" sz="1200" baseline="0" dirty="0" smtClean="0"/>
              <a:t> you drag the guides, the cursor will display the new position.</a:t>
            </a:r>
            <a:r>
              <a:rPr lang="en-US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Do the following on the slide: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Press and hold CTRL, select the vertical</a:t>
            </a:r>
            <a:r>
              <a:rPr lang="en-US" sz="1200" baseline="0" dirty="0" smtClean="0"/>
              <a:t> guide, and then </a:t>
            </a:r>
            <a:r>
              <a:rPr lang="en-US" sz="1200" dirty="0" smtClean="0"/>
              <a:t>drag it left to</a:t>
            </a:r>
            <a:r>
              <a:rPr lang="en-US" sz="1200" baseline="0" dirty="0" smtClean="0"/>
              <a:t> the </a:t>
            </a:r>
            <a:r>
              <a:rPr lang="en-US" sz="1200" dirty="0" smtClean="0"/>
              <a:t>2.83 position.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Press and hold CTRL, select the vertical</a:t>
            </a:r>
            <a:r>
              <a:rPr lang="en-US" sz="1200" baseline="0" dirty="0" smtClean="0"/>
              <a:t> guide, and then </a:t>
            </a:r>
            <a:r>
              <a:rPr lang="en-US" sz="1200" dirty="0" smtClean="0"/>
              <a:t>drag it right to</a:t>
            </a:r>
            <a:r>
              <a:rPr lang="en-US" sz="1200" baseline="0" dirty="0" smtClean="0"/>
              <a:t> the</a:t>
            </a:r>
            <a:r>
              <a:rPr lang="en-US" sz="1200" dirty="0" smtClean="0"/>
              <a:t> 2.83 position.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Press and hold CTRL, select the horizontal</a:t>
            </a:r>
            <a:r>
              <a:rPr lang="en-US" sz="1200" baseline="0" dirty="0" smtClean="0"/>
              <a:t> guide, and then </a:t>
            </a:r>
            <a:r>
              <a:rPr lang="en-US" sz="1200" dirty="0" smtClean="0"/>
              <a:t>drag it up</a:t>
            </a:r>
            <a:r>
              <a:rPr lang="en-US" sz="1200" baseline="0" dirty="0" smtClean="0"/>
              <a:t> </a:t>
            </a:r>
            <a:r>
              <a:rPr lang="en-US" sz="1200" dirty="0" smtClean="0"/>
              <a:t>to the 0.83 position.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To reproduce the first animated picture effect on this slide, do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Picture</a:t>
            </a:r>
            <a:r>
              <a:rPr lang="en-US" sz="1200" b="0" dirty="0" smtClean="0"/>
              <a:t>. In the </a:t>
            </a:r>
            <a:r>
              <a:rPr lang="en-US" sz="1200" b="1" dirty="0" smtClean="0"/>
              <a:t>Insert Picture </a:t>
            </a:r>
            <a:r>
              <a:rPr lang="en-US" sz="1200" b="0" dirty="0" smtClean="0"/>
              <a:t>dialog box, select a picture and then click </a:t>
            </a:r>
            <a:r>
              <a:rPr lang="en-US" sz="1200" b="1" dirty="0" smtClean="0"/>
              <a:t>Insert</a:t>
            </a:r>
            <a:r>
              <a:rPr lang="en-US" sz="1200" dirty="0" smtClean="0"/>
              <a:t>.</a:t>
            </a:r>
            <a:endParaRPr lang="en-US" sz="1200" b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select the picture. </a:t>
            </a:r>
            <a:r>
              <a:rPr lang="en-US" sz="1200" dirty="0" smtClean="0"/>
              <a:t>Under </a:t>
            </a:r>
            <a:r>
              <a:rPr lang="en-US" sz="1200" b="1" dirty="0" smtClean="0"/>
              <a:t>Picture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Picture</a:t>
            </a:r>
            <a:r>
              <a:rPr lang="en-US" sz="1200" dirty="0" smtClean="0"/>
              <a:t> </a:t>
            </a:r>
            <a:r>
              <a:rPr lang="en-US" sz="1200" b="1" dirty="0" smtClean="0"/>
              <a:t>Styles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Picture Shape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Basic</a:t>
            </a:r>
            <a:r>
              <a:rPr lang="en-US" sz="1200" dirty="0" smtClean="0"/>
              <a:t> </a:t>
            </a:r>
            <a:r>
              <a:rPr lang="en-US" sz="1200" b="1" dirty="0" smtClean="0"/>
              <a:t>Shapes</a:t>
            </a:r>
            <a:r>
              <a:rPr lang="en-US" sz="1200" dirty="0" smtClean="0"/>
              <a:t> click </a:t>
            </a:r>
            <a:r>
              <a:rPr lang="en-US" sz="1200" b="1" dirty="0" smtClean="0"/>
              <a:t>Oval </a:t>
            </a:r>
            <a:r>
              <a:rPr lang="en-US" sz="1200" b="0" dirty="0" smtClean="0"/>
              <a:t>(first row, first option from the left)</a:t>
            </a:r>
            <a:r>
              <a:rPr lang="en-US" sz="1200" dirty="0" smtClean="0"/>
              <a:t>.</a:t>
            </a:r>
            <a:endParaRPr lang="en-US" sz="1200" b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oval picture.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Arrange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Align</a:t>
            </a:r>
            <a:r>
              <a:rPr lang="en-US" sz="120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Click </a:t>
            </a:r>
            <a:r>
              <a:rPr lang="en-US" sz="1200" b="1" dirty="0" smtClean="0"/>
              <a:t>Align to Slide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Click </a:t>
            </a:r>
            <a:r>
              <a:rPr lang="en-US" sz="1200" b="1" dirty="0" smtClean="0"/>
              <a:t>Align</a:t>
            </a:r>
            <a:r>
              <a:rPr lang="en-US" sz="1200" dirty="0" smtClean="0"/>
              <a:t> </a:t>
            </a:r>
            <a:r>
              <a:rPr lang="en-US" sz="1200" b="1" dirty="0" smtClean="0"/>
              <a:t>Center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Click </a:t>
            </a:r>
            <a:r>
              <a:rPr lang="en-US" sz="1200" b="1" dirty="0" smtClean="0"/>
              <a:t>Align</a:t>
            </a:r>
            <a:r>
              <a:rPr lang="en-US" sz="1200" dirty="0" smtClean="0"/>
              <a:t> </a:t>
            </a:r>
            <a:r>
              <a:rPr lang="en-US" sz="1200" b="1" dirty="0" smtClean="0"/>
              <a:t>Middle</a:t>
            </a:r>
            <a:r>
              <a:rPr lang="en-US" sz="120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slide, select the picture.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="0" baseline="0" dirty="0" smtClean="0"/>
              <a:t>. </a:t>
            </a: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aseline="0" dirty="0" smtClean="0"/>
              <a:t>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</a:t>
            </a:r>
            <a:r>
              <a:rPr lang="en-US" sz="1200" b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  <a:endParaRPr lang="en-US" sz="1200" dirty="0" smtClean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Speed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Medium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Emphasis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dirty="0" smtClean="0"/>
              <a:t>Grow/Shrink</a:t>
            </a:r>
            <a:r>
              <a:rPr lang="en-US" sz="1200" b="0" baseline="0" dirty="0" smtClean="0"/>
              <a:t>, and then</a:t>
            </a:r>
            <a:r>
              <a:rPr lang="en-US" sz="1200" b="0" dirty="0" smtClean="0"/>
              <a:t> click </a:t>
            </a:r>
            <a:r>
              <a:rPr lang="en-US" sz="1200" b="1" dirty="0" smtClean="0"/>
              <a:t>OK</a:t>
            </a:r>
            <a:r>
              <a:rPr lang="en-US" sz="1200" b="0" dirty="0" smtClean="0"/>
              <a:t>. Under </a:t>
            </a:r>
            <a:r>
              <a:rPr lang="en-US" sz="1200" b="1" dirty="0" smtClean="0"/>
              <a:t>Modify: Grow/Shrink</a:t>
            </a:r>
            <a:r>
              <a:rPr lang="en-US" sz="1200" b="0" dirty="0" smtClean="0"/>
              <a:t>, do the following: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After Previous</a:t>
            </a:r>
            <a:r>
              <a:rPr lang="en-US" sz="1200" b="0" dirty="0" smtClean="0"/>
              <a:t>.</a:t>
            </a:r>
            <a:r>
              <a:rPr lang="en-US" sz="1200" dirty="0" smtClean="0"/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list, in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20%</a:t>
            </a:r>
            <a:r>
              <a:rPr lang="en-US" sz="1200" dirty="0" smtClean="0"/>
              <a:t>, and then press ENTER.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Speed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Medium</a:t>
            </a:r>
            <a:r>
              <a:rPr lang="en-US" sz="1200" dirty="0" smtClean="0"/>
              <a:t>.</a:t>
            </a:r>
            <a:endParaRPr lang="en-US" sz="1200" i="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Motion Paths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Left</a:t>
            </a:r>
            <a:r>
              <a:rPr lang="en-US" sz="1200" baseline="0" dirty="0" smtClean="0"/>
              <a:t>. Under </a:t>
            </a:r>
            <a:r>
              <a:rPr lang="en-US" sz="1200" b="1" baseline="0" dirty="0" smtClean="0"/>
              <a:t>Mo</a:t>
            </a:r>
            <a:r>
              <a:rPr lang="en-US" sz="1200" b="1" dirty="0" smtClean="0"/>
              <a:t>dify: Left</a:t>
            </a:r>
            <a:r>
              <a:rPr lang="en-US" sz="1200" b="0" dirty="0" smtClean="0"/>
              <a:t>, do the following:</a:t>
            </a:r>
            <a:endParaRPr lang="en-US" sz="1200" baseline="0" dirty="0" smtClean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  <a:endParaRPr lang="en-US" sz="1200" dirty="0" smtClean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</a:t>
            </a:r>
            <a:r>
              <a:rPr lang="en-US" sz="1200" baseline="0" dirty="0" smtClean="0"/>
              <a:t>the </a:t>
            </a:r>
            <a:r>
              <a:rPr lang="en-US" sz="1200" b="1" dirty="0" smtClean="0"/>
              <a:t>Speed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Medium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Custom Animation </a:t>
            </a:r>
            <a:r>
              <a:rPr lang="en-US" sz="1200" b="0" dirty="0" smtClean="0"/>
              <a:t>task </a:t>
            </a:r>
            <a:r>
              <a:rPr lang="en-US" sz="1200" dirty="0" smtClean="0"/>
              <a:t>pane, select</a:t>
            </a:r>
            <a:r>
              <a:rPr lang="en-US" sz="1200" baseline="0" dirty="0" smtClean="0"/>
              <a:t> the third animation effect (left motion path for the first picture). </a:t>
            </a:r>
            <a:r>
              <a:rPr lang="en-US" sz="1200" dirty="0" smtClean="0"/>
              <a:t>On the slide, select the </a:t>
            </a:r>
            <a:r>
              <a:rPr lang="en-US" sz="1200" b="0" dirty="0" smtClean="0"/>
              <a:t>left</a:t>
            </a:r>
            <a:r>
              <a:rPr lang="en-US" sz="1200" dirty="0" smtClean="0"/>
              <a:t> motion path. </a:t>
            </a:r>
            <a:r>
              <a:rPr lang="en-US" sz="1200" baseline="0" dirty="0" smtClean="0"/>
              <a:t>Point to the endpoint (red arrow) of the selected motion path until the cursor becomes a two-headed arrow. D</a:t>
            </a:r>
            <a:r>
              <a:rPr lang="en-US" sz="1200" dirty="0" smtClean="0"/>
              <a:t>rag the end</a:t>
            </a:r>
            <a:r>
              <a:rPr lang="en-US" sz="1200" baseline="0" dirty="0" smtClean="0"/>
              <a:t>point </a:t>
            </a:r>
            <a:r>
              <a:rPr lang="en-US" sz="1200" dirty="0" smtClean="0"/>
              <a:t>to the intersection of the drawing guides in the upper left</a:t>
            </a:r>
            <a:r>
              <a:rPr lang="en-US" sz="1200" baseline="0" dirty="0" smtClean="0"/>
              <a:t> area of the slide (2.83 vertical left and 0.83 horizontal top).</a:t>
            </a:r>
            <a:endParaRPr lang="en-US" sz="12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aseline="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aseline="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aseline="0" dirty="0" smtClean="0"/>
              <a:t>To reproduce the second animated picture effect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Picture</a:t>
            </a:r>
            <a:r>
              <a:rPr lang="en-US" sz="1200" b="0" dirty="0" smtClean="0"/>
              <a:t>. In the </a:t>
            </a:r>
            <a:r>
              <a:rPr lang="en-US" sz="1200" b="1" dirty="0" smtClean="0"/>
              <a:t>Insert Picture </a:t>
            </a:r>
            <a:r>
              <a:rPr lang="en-US" sz="1200" b="0" dirty="0" smtClean="0"/>
              <a:t>dialog box, select a picture and then click </a:t>
            </a:r>
            <a:r>
              <a:rPr lang="en-US" sz="1200" b="1" dirty="0" smtClean="0"/>
              <a:t>Insert</a:t>
            </a:r>
            <a:r>
              <a:rPr lang="en-US" sz="1200" dirty="0" smtClean="0"/>
              <a:t>.</a:t>
            </a:r>
            <a:endParaRPr lang="en-US" sz="1200" b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select the picture. </a:t>
            </a:r>
            <a:r>
              <a:rPr lang="en-US" sz="1200" dirty="0" smtClean="0"/>
              <a:t>Under </a:t>
            </a:r>
            <a:r>
              <a:rPr lang="en-US" sz="1200" b="1" dirty="0" smtClean="0"/>
              <a:t>Picture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Picture</a:t>
            </a:r>
            <a:r>
              <a:rPr lang="en-US" sz="1200" dirty="0" smtClean="0"/>
              <a:t> </a:t>
            </a:r>
            <a:r>
              <a:rPr lang="en-US" sz="1200" b="1" dirty="0" smtClean="0"/>
              <a:t>Styles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Picture Shape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Basic</a:t>
            </a:r>
            <a:r>
              <a:rPr lang="en-US" sz="1200" dirty="0" smtClean="0"/>
              <a:t> </a:t>
            </a:r>
            <a:r>
              <a:rPr lang="en-US" sz="1200" b="1" dirty="0" smtClean="0"/>
              <a:t>Shapes</a:t>
            </a:r>
            <a:r>
              <a:rPr lang="en-US" sz="1200" dirty="0" smtClean="0"/>
              <a:t> click </a:t>
            </a:r>
            <a:r>
              <a:rPr lang="en-US" sz="1200" b="1" dirty="0" smtClean="0"/>
              <a:t>Oval </a:t>
            </a:r>
            <a:r>
              <a:rPr lang="en-US" sz="1200" b="0" dirty="0" smtClean="0"/>
              <a:t>(first row, first option from the left)</a:t>
            </a:r>
            <a:r>
              <a:rPr lang="en-US" sz="1200" dirty="0" smtClean="0"/>
              <a:t>.</a:t>
            </a:r>
            <a:endParaRPr lang="en-US" sz="1200" b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oval picture.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Arrange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Align</a:t>
            </a:r>
            <a:r>
              <a:rPr lang="en-US" sz="120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Click </a:t>
            </a:r>
            <a:r>
              <a:rPr lang="en-US" sz="1200" b="1" dirty="0" smtClean="0"/>
              <a:t>Align to Slide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Click </a:t>
            </a:r>
            <a:r>
              <a:rPr lang="en-US" sz="1200" b="1" dirty="0" smtClean="0"/>
              <a:t>Align</a:t>
            </a:r>
            <a:r>
              <a:rPr lang="en-US" sz="1200" dirty="0" smtClean="0"/>
              <a:t> </a:t>
            </a:r>
            <a:r>
              <a:rPr lang="en-US" sz="1200" b="1" dirty="0" smtClean="0"/>
              <a:t>Center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Click </a:t>
            </a:r>
            <a:r>
              <a:rPr lang="en-US" sz="1200" b="1" dirty="0" smtClean="0"/>
              <a:t>Align</a:t>
            </a:r>
            <a:r>
              <a:rPr lang="en-US" sz="1200" dirty="0" smtClean="0"/>
              <a:t> </a:t>
            </a:r>
            <a:r>
              <a:rPr lang="en-US" sz="1200" b="1" dirty="0" smtClean="0"/>
              <a:t>Middle</a:t>
            </a:r>
            <a:r>
              <a:rPr lang="en-US" sz="120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slide, select the picture.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="0" baseline="0" dirty="0" smtClean="0"/>
              <a:t>. </a:t>
            </a: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aseline="0" dirty="0" smtClean="0"/>
              <a:t>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</a:t>
            </a:r>
            <a:r>
              <a:rPr lang="en-US" sz="1200" b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  <a:endParaRPr lang="en-US" sz="1200" dirty="0" smtClean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Speed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Medium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Emphasis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dirty="0" smtClean="0"/>
              <a:t>Grow/Shrink</a:t>
            </a:r>
            <a:r>
              <a:rPr lang="en-US" sz="1200" b="0" baseline="0" dirty="0" smtClean="0"/>
              <a:t>, and then</a:t>
            </a:r>
            <a:r>
              <a:rPr lang="en-US" sz="1200" b="0" dirty="0" smtClean="0"/>
              <a:t> click </a:t>
            </a:r>
            <a:r>
              <a:rPr lang="en-US" sz="1200" b="1" dirty="0" smtClean="0"/>
              <a:t>OK</a:t>
            </a:r>
            <a:r>
              <a:rPr lang="en-US" sz="1200" b="0" dirty="0" smtClean="0"/>
              <a:t>. Under </a:t>
            </a:r>
            <a:r>
              <a:rPr lang="en-US" sz="1200" b="1" dirty="0" smtClean="0"/>
              <a:t>Modify: Grow/Shrink</a:t>
            </a:r>
            <a:r>
              <a:rPr lang="en-US" sz="1200" b="0" dirty="0" smtClean="0"/>
              <a:t>, do the following: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After Previous</a:t>
            </a:r>
            <a:r>
              <a:rPr lang="en-US" sz="1200" b="0" dirty="0" smtClean="0"/>
              <a:t>.</a:t>
            </a:r>
            <a:r>
              <a:rPr lang="en-US" sz="1200" dirty="0" smtClean="0"/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list, in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20%</a:t>
            </a:r>
            <a:r>
              <a:rPr lang="en-US" sz="1200" dirty="0" smtClean="0"/>
              <a:t>, and then press ENTER.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Speed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Medium</a:t>
            </a:r>
            <a:r>
              <a:rPr lang="en-US" sz="1200" dirty="0" smtClean="0"/>
              <a:t>.</a:t>
            </a:r>
            <a:endParaRPr lang="en-US" sz="1200" i="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Motion Paths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Up</a:t>
            </a:r>
            <a:r>
              <a:rPr lang="en-US" sz="1200" baseline="0" dirty="0" smtClean="0"/>
              <a:t>. Under </a:t>
            </a:r>
            <a:r>
              <a:rPr lang="en-US" sz="1200" b="1" baseline="0" dirty="0" smtClean="0"/>
              <a:t>Mo</a:t>
            </a:r>
            <a:r>
              <a:rPr lang="en-US" sz="1200" b="1" dirty="0" smtClean="0"/>
              <a:t>dify: </a:t>
            </a:r>
            <a:r>
              <a:rPr lang="en-US" sz="1200" b="1" baseline="0" dirty="0" smtClean="0"/>
              <a:t>Up</a:t>
            </a:r>
            <a:r>
              <a:rPr lang="en-US" sz="1200" b="0" dirty="0" smtClean="0"/>
              <a:t>, do the following:</a:t>
            </a:r>
            <a:endParaRPr lang="en-US" sz="1200" baseline="0" dirty="0" smtClean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  <a:endParaRPr lang="en-US" sz="1200" dirty="0" smtClean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</a:t>
            </a:r>
            <a:r>
              <a:rPr lang="en-US" sz="1200" baseline="0" dirty="0" smtClean="0"/>
              <a:t>the </a:t>
            </a:r>
            <a:r>
              <a:rPr lang="en-US" sz="1200" b="1" dirty="0" smtClean="0"/>
              <a:t>Speed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Medium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</a:t>
            </a:r>
            <a:r>
              <a:rPr lang="en-US" sz="1200" dirty="0" smtClean="0"/>
              <a:t>, select the sixth animation effect (</a:t>
            </a:r>
            <a:r>
              <a:rPr lang="en-US" sz="1200" b="0" dirty="0" smtClean="0"/>
              <a:t>up</a:t>
            </a:r>
            <a:r>
              <a:rPr lang="en-US" sz="1200" dirty="0" smtClean="0"/>
              <a:t> motion path for the</a:t>
            </a:r>
            <a:r>
              <a:rPr lang="en-US" sz="1200" baseline="0" dirty="0" smtClean="0"/>
              <a:t> second picture)</a:t>
            </a:r>
            <a:r>
              <a:rPr lang="en-US" sz="1200" dirty="0" smtClean="0"/>
              <a:t>. </a:t>
            </a:r>
            <a:r>
              <a:rPr lang="en-US" sz="1200" baseline="0" dirty="0" smtClean="0"/>
              <a:t>On the slide, point to the endpoint (red arrow) of the selected motion path until the cursor becomes a two-headed arrow. D</a:t>
            </a:r>
            <a:r>
              <a:rPr lang="en-US" sz="1200" dirty="0" smtClean="0"/>
              <a:t>rag the end</a:t>
            </a:r>
            <a:r>
              <a:rPr lang="en-US" sz="1200" baseline="0" dirty="0" smtClean="0"/>
              <a:t>point </a:t>
            </a:r>
            <a:r>
              <a:rPr lang="en-US" sz="1200" dirty="0" smtClean="0"/>
              <a:t>to the intersection of the drawing guides in the upper middle</a:t>
            </a:r>
            <a:r>
              <a:rPr lang="en-US" sz="1200" baseline="0" dirty="0" smtClean="0"/>
              <a:t> area of the slide (0.00 vertical and 0.83 horizontal top). </a:t>
            </a:r>
            <a:endParaRPr lang="en-US" sz="12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aseline="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aseline="0" dirty="0" smtClean="0"/>
              <a:t>To reproduce the third animated picture effect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Picture</a:t>
            </a:r>
            <a:r>
              <a:rPr lang="en-US" sz="1200" b="0" dirty="0" smtClean="0"/>
              <a:t>. In the </a:t>
            </a:r>
            <a:r>
              <a:rPr lang="en-US" sz="1200" b="1" dirty="0" smtClean="0"/>
              <a:t>Insert Picture </a:t>
            </a:r>
            <a:r>
              <a:rPr lang="en-US" sz="1200" b="0" dirty="0" smtClean="0"/>
              <a:t>dialog box, select a picture and then click </a:t>
            </a:r>
            <a:r>
              <a:rPr lang="en-US" sz="1200" b="1" dirty="0" smtClean="0"/>
              <a:t>Insert</a:t>
            </a:r>
            <a:r>
              <a:rPr lang="en-US" sz="1200" dirty="0" smtClean="0"/>
              <a:t>.</a:t>
            </a:r>
            <a:endParaRPr lang="en-US" sz="1200" b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select the picture. </a:t>
            </a:r>
            <a:r>
              <a:rPr lang="en-US" sz="1200" dirty="0" smtClean="0"/>
              <a:t>Under </a:t>
            </a:r>
            <a:r>
              <a:rPr lang="en-US" sz="1200" b="1" dirty="0" smtClean="0"/>
              <a:t>Picture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Picture</a:t>
            </a:r>
            <a:r>
              <a:rPr lang="en-US" sz="1200" dirty="0" smtClean="0"/>
              <a:t> </a:t>
            </a:r>
            <a:r>
              <a:rPr lang="en-US" sz="1200" b="1" dirty="0" smtClean="0"/>
              <a:t>Styles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Picture Shape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Basic</a:t>
            </a:r>
            <a:r>
              <a:rPr lang="en-US" sz="1200" dirty="0" smtClean="0"/>
              <a:t> </a:t>
            </a:r>
            <a:r>
              <a:rPr lang="en-US" sz="1200" b="1" dirty="0" smtClean="0"/>
              <a:t>Shapes</a:t>
            </a:r>
            <a:r>
              <a:rPr lang="en-US" sz="1200" dirty="0" smtClean="0"/>
              <a:t> click </a:t>
            </a:r>
            <a:r>
              <a:rPr lang="en-US" sz="1200" b="1" dirty="0" smtClean="0"/>
              <a:t>Oval </a:t>
            </a:r>
            <a:r>
              <a:rPr lang="en-US" sz="1200" b="0" dirty="0" smtClean="0"/>
              <a:t>(first row, first option from the left)</a:t>
            </a:r>
            <a:r>
              <a:rPr lang="en-US" sz="1200" dirty="0" smtClean="0"/>
              <a:t>.</a:t>
            </a:r>
            <a:endParaRPr lang="en-US" sz="1200" b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oval picture.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Arrange</a:t>
            </a:r>
            <a:r>
              <a:rPr lang="en-US" sz="1200" dirty="0" smtClean="0"/>
              <a:t>, point to </a:t>
            </a:r>
            <a:r>
              <a:rPr lang="en-US" sz="1200" b="1" dirty="0" smtClean="0"/>
              <a:t>Align</a:t>
            </a:r>
            <a:r>
              <a:rPr lang="en-US" sz="120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Click </a:t>
            </a:r>
            <a:r>
              <a:rPr lang="en-US" sz="1200" b="1" dirty="0" smtClean="0"/>
              <a:t>Align to Slide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Click </a:t>
            </a:r>
            <a:r>
              <a:rPr lang="en-US" sz="1200" b="1" dirty="0" smtClean="0"/>
              <a:t>Align</a:t>
            </a:r>
            <a:r>
              <a:rPr lang="en-US" sz="1200" dirty="0" smtClean="0"/>
              <a:t> </a:t>
            </a:r>
            <a:r>
              <a:rPr lang="en-US" sz="1200" b="1" dirty="0" smtClean="0"/>
              <a:t>Center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Click </a:t>
            </a:r>
            <a:r>
              <a:rPr lang="en-US" sz="1200" b="1" dirty="0" smtClean="0"/>
              <a:t>Align</a:t>
            </a:r>
            <a:r>
              <a:rPr lang="en-US" sz="1200" dirty="0" smtClean="0"/>
              <a:t> </a:t>
            </a:r>
            <a:r>
              <a:rPr lang="en-US" sz="1200" b="1" dirty="0" smtClean="0"/>
              <a:t>Middle</a:t>
            </a:r>
            <a:r>
              <a:rPr lang="en-US" sz="120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slide, select the picture.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="0" baseline="0" dirty="0" smtClean="0"/>
              <a:t>. </a:t>
            </a: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</a:t>
            </a:r>
            <a:r>
              <a:rPr lang="en-US" sz="1200" baseline="0" dirty="0" smtClean="0"/>
              <a:t>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</a:t>
            </a:r>
            <a:r>
              <a:rPr lang="en-US" sz="1200" b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  <a:endParaRPr lang="en-US" sz="1200" dirty="0" smtClean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Speed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Medium</a:t>
            </a:r>
            <a:r>
              <a:rPr lang="en-US" sz="120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Emphasis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dirty="0" smtClean="0"/>
              <a:t>Grow/Shrink</a:t>
            </a:r>
            <a:r>
              <a:rPr lang="en-US" sz="1200" b="0" baseline="0" dirty="0" smtClean="0"/>
              <a:t>, and then</a:t>
            </a:r>
            <a:r>
              <a:rPr lang="en-US" sz="1200" b="0" dirty="0" smtClean="0"/>
              <a:t> click </a:t>
            </a:r>
            <a:r>
              <a:rPr lang="en-US" sz="1200" b="1" dirty="0" smtClean="0"/>
              <a:t>OK</a:t>
            </a:r>
            <a:r>
              <a:rPr lang="en-US" sz="1200" b="0" dirty="0" smtClean="0"/>
              <a:t>. Under </a:t>
            </a:r>
            <a:r>
              <a:rPr lang="en-US" sz="1200" b="1" dirty="0" smtClean="0"/>
              <a:t>Modify: Grow/Shrink</a:t>
            </a:r>
            <a:r>
              <a:rPr lang="en-US" sz="1200" b="0" dirty="0" smtClean="0"/>
              <a:t>, do the following: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After Previous</a:t>
            </a:r>
            <a:r>
              <a:rPr lang="en-US" sz="1200" b="0" dirty="0" smtClean="0"/>
              <a:t>.</a:t>
            </a:r>
            <a:r>
              <a:rPr lang="en-US" sz="1200" dirty="0" smtClean="0"/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list, in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20%</a:t>
            </a:r>
            <a:r>
              <a:rPr lang="en-US" sz="1200" dirty="0" smtClean="0"/>
              <a:t>, and then press ENTER.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Speed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Medium</a:t>
            </a:r>
            <a:r>
              <a:rPr lang="en-US" sz="1200" dirty="0" smtClean="0"/>
              <a:t>.</a:t>
            </a:r>
            <a:endParaRPr lang="en-US" sz="1200" i="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Motion Paths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Right</a:t>
            </a:r>
            <a:r>
              <a:rPr lang="en-US" sz="1200" baseline="0" dirty="0" smtClean="0"/>
              <a:t>. Under </a:t>
            </a:r>
            <a:r>
              <a:rPr lang="en-US" sz="1200" b="1" baseline="0" dirty="0" smtClean="0"/>
              <a:t>Mo</a:t>
            </a:r>
            <a:r>
              <a:rPr lang="en-US" sz="1200" b="1" dirty="0" smtClean="0"/>
              <a:t>dify: </a:t>
            </a:r>
            <a:r>
              <a:rPr lang="en-US" sz="1200" b="1" baseline="0" dirty="0" smtClean="0"/>
              <a:t>Right</a:t>
            </a:r>
            <a:r>
              <a:rPr lang="en-US" sz="1200" b="0" dirty="0" smtClean="0"/>
              <a:t>, do the following:</a:t>
            </a:r>
            <a:endParaRPr lang="en-US" sz="1200" baseline="0" dirty="0" smtClean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  <a:endParaRPr lang="en-US" sz="1200" dirty="0" smtClean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In </a:t>
            </a:r>
            <a:r>
              <a:rPr lang="en-US" sz="1200" baseline="0" dirty="0" smtClean="0"/>
              <a:t>the </a:t>
            </a:r>
            <a:r>
              <a:rPr lang="en-US" sz="1200" b="1" dirty="0" smtClean="0"/>
              <a:t>Speed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Medium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</a:t>
            </a:r>
            <a:r>
              <a:rPr lang="en-US" sz="1200" dirty="0" smtClean="0"/>
              <a:t>, select the ninth animation effect (</a:t>
            </a:r>
            <a:r>
              <a:rPr lang="en-US" sz="1200" b="0" dirty="0" smtClean="0"/>
              <a:t>right</a:t>
            </a:r>
            <a:r>
              <a:rPr lang="en-US" sz="1200" dirty="0" smtClean="0"/>
              <a:t> motion path for the</a:t>
            </a:r>
            <a:r>
              <a:rPr lang="en-US" sz="1200" baseline="0" dirty="0" smtClean="0"/>
              <a:t> third picture)</a:t>
            </a:r>
            <a:r>
              <a:rPr lang="en-US" sz="1200" dirty="0" smtClean="0"/>
              <a:t>. </a:t>
            </a:r>
            <a:r>
              <a:rPr lang="en-US" sz="1200" baseline="0" dirty="0" smtClean="0"/>
              <a:t>On the slide, point to the endpoint (red arrow) of the selected motion path until the cursor becomes a two-headed arrow. D</a:t>
            </a:r>
            <a:r>
              <a:rPr lang="en-US" sz="1200" dirty="0" smtClean="0"/>
              <a:t>rag the end</a:t>
            </a:r>
            <a:r>
              <a:rPr lang="en-US" sz="1200" baseline="0" dirty="0" smtClean="0"/>
              <a:t>point </a:t>
            </a:r>
            <a:r>
              <a:rPr lang="en-US" sz="1200" dirty="0" smtClean="0"/>
              <a:t>to the intersection of the drawing guides in the upper right</a:t>
            </a:r>
            <a:r>
              <a:rPr lang="en-US" sz="1200" baseline="0" dirty="0" smtClean="0"/>
              <a:t> area of the slide </a:t>
            </a:r>
            <a:r>
              <a:rPr lang="en-US" sz="1200" dirty="0" smtClean="0"/>
              <a:t>(0.83 horizontal top and </a:t>
            </a:r>
            <a:r>
              <a:rPr lang="en-US" sz="1200" baseline="0" dirty="0" smtClean="0"/>
              <a:t>2.83 </a:t>
            </a:r>
            <a:r>
              <a:rPr lang="en-US" sz="1200" dirty="0" smtClean="0"/>
              <a:t>vertical right).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="0" baseline="0" dirty="0" smtClean="0"/>
              <a:t>To reproduce the animated text effects on this slide, do the following:</a:t>
            </a:r>
          </a:p>
          <a:p>
            <a:pPr marL="228600" indent="-228600" defTabSz="803275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Box</a:t>
            </a:r>
            <a:r>
              <a:rPr lang="en-US" sz="1200" b="0" baseline="0" dirty="0" smtClean="0"/>
              <a:t>. On the slide, </a:t>
            </a:r>
            <a:r>
              <a:rPr lang="en-US" sz="1200" baseline="0" dirty="0" smtClean="0"/>
              <a:t>drag to draw a text box.</a:t>
            </a:r>
          </a:p>
          <a:p>
            <a:pPr marL="228600" marR="0" indent="-22860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and then select the text.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Candara</a:t>
            </a:r>
            <a:r>
              <a:rPr lang="en-US" sz="1200" b="1" baseline="0" dirty="0" smtClean="0"/>
              <a:t>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list, </a:t>
            </a:r>
            <a:r>
              <a:rPr lang="en-US" sz="1200" b="0" baseline="0" dirty="0" smtClean="0"/>
              <a:t>select</a:t>
            </a:r>
            <a:r>
              <a:rPr lang="en-US" sz="1200" b="0" dirty="0" smtClean="0"/>
              <a:t> </a:t>
            </a:r>
            <a:r>
              <a:rPr lang="en-US" sz="1200" b="1" dirty="0" smtClean="0"/>
              <a:t>24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from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Font Size </a:t>
            </a:r>
            <a:r>
              <a:rPr lang="en-US" sz="1200" i="0" baseline="0" dirty="0" smtClean="0"/>
              <a:t>list, click the arrow next to </a:t>
            </a:r>
            <a:r>
              <a:rPr lang="en-US" sz="1200" b="1" i="0" baseline="0" dirty="0" smtClean="0"/>
              <a:t>Font Color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 </a:t>
            </a:r>
            <a:r>
              <a:rPr lang="en-US" sz="1200" i="0" baseline="0" dirty="0" smtClean="0"/>
              <a:t>click </a:t>
            </a:r>
            <a:r>
              <a:rPr lang="en-US" sz="1200" b="1" baseline="0" dirty="0" smtClean="0"/>
              <a:t>White, Background 1 </a:t>
            </a:r>
            <a:r>
              <a:rPr lang="en-US" sz="1200" b="0" baseline="0" dirty="0" smtClean="0"/>
              <a:t>(first row, first option from the left)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Paragraph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Center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slide, select the text box.</a:t>
            </a:r>
            <a:r>
              <a:rPr lang="en-US" sz="1200" baseline="0" dirty="0" smtClean="0"/>
              <a:t> </a:t>
            </a: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Clipboard</a:t>
            </a:r>
            <a:r>
              <a:rPr lang="en-US" sz="1200" dirty="0" smtClean="0"/>
              <a:t> group, click the arrow under </a:t>
            </a:r>
            <a:r>
              <a:rPr lang="en-US" sz="1200" b="1" dirty="0" smtClean="0"/>
              <a:t>Paste</a:t>
            </a:r>
            <a:r>
              <a:rPr lang="en-US" sz="1200" dirty="0" smtClean="0"/>
              <a:t>, and then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  <a:r>
              <a:rPr lang="en-US" sz="1200" dirty="0" smtClean="0"/>
              <a:t>Repeat this process once more for a total of three text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Click in the duplicate</a:t>
            </a:r>
            <a:r>
              <a:rPr lang="en-US" sz="1200" baseline="0" dirty="0" smtClean="0"/>
              <a:t> text boxes, and then edit the text.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 the first text box, and then drag it on</a:t>
            </a:r>
            <a:r>
              <a:rPr lang="en-US" sz="1200" baseline="0" dirty="0" smtClean="0"/>
              <a:t> the slide </a:t>
            </a:r>
            <a:r>
              <a:rPr lang="en-US" sz="1200" dirty="0" smtClean="0"/>
              <a:t>so that it</a:t>
            </a:r>
            <a:r>
              <a:rPr lang="en-US" sz="1200" baseline="0" dirty="0" smtClean="0"/>
              <a:t> is centered on the left vertical drawing guide at 2.83 and below the horizontal drawing guide at 0.00.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second text box, </a:t>
            </a:r>
            <a:r>
              <a:rPr lang="en-US" sz="1200" dirty="0" smtClean="0"/>
              <a:t>and then drag it on</a:t>
            </a:r>
            <a:r>
              <a:rPr lang="en-US" sz="1200" baseline="0" dirty="0" smtClean="0"/>
              <a:t> the slide </a:t>
            </a:r>
            <a:r>
              <a:rPr lang="en-US" sz="1200" dirty="0" smtClean="0"/>
              <a:t>so that </a:t>
            </a:r>
            <a:r>
              <a:rPr lang="en-US" sz="1200" baseline="0" dirty="0" smtClean="0"/>
              <a:t>it is centered on the vertical drawing guide at 0.00 and below the horizontal drawing guide at 0.00.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third text box, </a:t>
            </a:r>
            <a:r>
              <a:rPr lang="en-US" sz="1200" dirty="0" smtClean="0"/>
              <a:t>and then drag it on</a:t>
            </a:r>
            <a:r>
              <a:rPr lang="en-US" sz="1200" baseline="0" dirty="0" smtClean="0"/>
              <a:t> the slide </a:t>
            </a:r>
            <a:r>
              <a:rPr lang="en-US" sz="1200" dirty="0" smtClean="0"/>
              <a:t>so that </a:t>
            </a:r>
            <a:r>
              <a:rPr lang="en-US" sz="1200" baseline="0" dirty="0" smtClean="0"/>
              <a:t>it is centered on the right vertical drawing guide at 2.83 and below the horizontal drawing guide at 0.00.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</a:t>
            </a:r>
            <a:r>
              <a:rPr lang="en-US" sz="1200" dirty="0" smtClean="0"/>
              <a:t>elect the first (left)</a:t>
            </a:r>
            <a:r>
              <a:rPr lang="en-US" sz="1200" baseline="0" dirty="0" smtClean="0"/>
              <a:t> </a:t>
            </a:r>
            <a:r>
              <a:rPr lang="en-US" sz="1200" dirty="0" smtClean="0"/>
              <a:t>text box.</a:t>
            </a:r>
            <a:r>
              <a:rPr lang="en-US" sz="1200" baseline="0" dirty="0" smtClean="0"/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Moderate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Descend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="0" baseline="0" dirty="0" smtClean="0"/>
              <a:t>. 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aseline="0" dirty="0" smtClean="0"/>
              <a:t>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</a:t>
            </a:r>
            <a:r>
              <a:rPr lang="en-US" sz="1200" b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aseline="0" dirty="0" smtClean="0"/>
              <a:t>, i</a:t>
            </a:r>
            <a:r>
              <a:rPr lang="en-US" sz="1200" dirty="0" smtClean="0"/>
              <a:t>n the </a:t>
            </a:r>
            <a:r>
              <a:rPr lang="en-US" sz="1200" b="1" dirty="0" smtClean="0"/>
              <a:t>Speed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Fast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 startAt="10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</a:t>
            </a:r>
            <a:r>
              <a:rPr lang="en-US" sz="1200" b="0" dirty="0" smtClean="0"/>
              <a:t>click the arrow</a:t>
            </a:r>
            <a:r>
              <a:rPr lang="en-US" sz="1200" b="0" baseline="0" dirty="0" smtClean="0"/>
              <a:t> to the right of the 10</a:t>
            </a:r>
            <a:r>
              <a:rPr lang="en-US" sz="1200" b="0" baseline="30000" dirty="0" smtClean="0"/>
              <a:t>th</a:t>
            </a:r>
            <a:r>
              <a:rPr lang="en-US" sz="1200" b="0" baseline="0" dirty="0" smtClean="0"/>
              <a:t> animation effect (descend effect for the first text box),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</a:t>
            </a:r>
            <a:r>
              <a:rPr lang="en-US" sz="1200" b="0" dirty="0" smtClean="0"/>
              <a:t>In the </a:t>
            </a:r>
            <a:r>
              <a:rPr lang="en-US" sz="1200" b="1" dirty="0" smtClean="0"/>
              <a:t>Descend</a:t>
            </a:r>
            <a:r>
              <a:rPr lang="en-US" sz="1200" b="0" dirty="0" smtClean="0"/>
              <a:t> dialog</a:t>
            </a:r>
            <a:r>
              <a:rPr lang="en-US" sz="1200" b="0" baseline="0" dirty="0" smtClean="0"/>
              <a:t> box, o</a:t>
            </a:r>
            <a:r>
              <a:rPr lang="en-US" sz="1200" b="0" dirty="0" smtClean="0"/>
              <a:t>n the </a:t>
            </a:r>
            <a:r>
              <a:rPr lang="en-US" sz="1200" b="1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dirty="0" smtClean="0"/>
              <a:t>Delay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2</a:t>
            </a:r>
            <a:r>
              <a:rPr lang="en-US" sz="1200" b="0" dirty="0" smtClean="0"/>
              <a:t>, and then click </a:t>
            </a:r>
            <a:r>
              <a:rPr lang="en-US" sz="1200" b="1" dirty="0" smtClean="0"/>
              <a:t>OK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 startAt="10"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second</a:t>
            </a:r>
            <a:r>
              <a:rPr lang="en-US" sz="1200" baseline="0" dirty="0" smtClean="0"/>
              <a:t> (center) text box.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Moderate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Descend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="0" baseline="0" dirty="0" smtClean="0"/>
              <a:t>. 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aseline="0" dirty="0" smtClean="0"/>
              <a:t>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</a:t>
            </a:r>
            <a:r>
              <a:rPr lang="en-US" sz="1200" b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aseline="0" dirty="0" smtClean="0"/>
              <a:t>, i</a:t>
            </a:r>
            <a:r>
              <a:rPr lang="en-US" sz="1200" dirty="0" smtClean="0"/>
              <a:t>n the </a:t>
            </a:r>
            <a:r>
              <a:rPr lang="en-US" sz="1200" b="1" dirty="0" smtClean="0"/>
              <a:t>Speed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Fast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 startAt="10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</a:t>
            </a:r>
            <a:r>
              <a:rPr lang="en-US" sz="1200" b="0" dirty="0" smtClean="0"/>
              <a:t>click the arrow</a:t>
            </a:r>
            <a:r>
              <a:rPr lang="en-US" sz="1200" b="0" baseline="0" dirty="0" smtClean="0"/>
              <a:t> to the right of the 10</a:t>
            </a:r>
            <a:r>
              <a:rPr lang="en-US" sz="1200" b="0" baseline="30000" dirty="0" smtClean="0"/>
              <a:t>th</a:t>
            </a:r>
            <a:r>
              <a:rPr lang="en-US" sz="1200" b="0" baseline="0" dirty="0" smtClean="0"/>
              <a:t> animation effect (descend effect for the first text box),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</a:t>
            </a:r>
            <a:r>
              <a:rPr lang="en-US" sz="1200" b="0" dirty="0" smtClean="0"/>
              <a:t>In the </a:t>
            </a:r>
            <a:r>
              <a:rPr lang="en-US" sz="1200" b="1" dirty="0" smtClean="0"/>
              <a:t>Descend</a:t>
            </a:r>
            <a:r>
              <a:rPr lang="en-US" sz="1200" b="0" dirty="0" smtClean="0"/>
              <a:t> dialog</a:t>
            </a:r>
            <a:r>
              <a:rPr lang="en-US" sz="1200" b="0" baseline="0" dirty="0" smtClean="0"/>
              <a:t> box, o</a:t>
            </a:r>
            <a:r>
              <a:rPr lang="en-US" sz="1200" b="0" dirty="0" smtClean="0"/>
              <a:t>n the </a:t>
            </a:r>
            <a:r>
              <a:rPr lang="en-US" sz="1200" b="1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dirty="0" smtClean="0"/>
              <a:t>Delay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3</a:t>
            </a:r>
            <a:r>
              <a:rPr lang="en-US" sz="1200" b="0" dirty="0" smtClean="0"/>
              <a:t>, and then click </a:t>
            </a:r>
            <a:r>
              <a:rPr lang="en-US" sz="1200" b="1" dirty="0" smtClean="0"/>
              <a:t>OK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 startAt="10"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third</a:t>
            </a:r>
            <a:r>
              <a:rPr lang="en-US" sz="1200" baseline="0" dirty="0" smtClean="0"/>
              <a:t> (right) text box.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Moderate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Descend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="0" baseline="0" dirty="0" smtClean="0"/>
              <a:t>. 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aseline="0" dirty="0" smtClean="0"/>
              <a:t>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</a:t>
            </a:r>
            <a:r>
              <a:rPr lang="en-US" sz="1200" b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aseline="0" dirty="0" smtClean="0"/>
              <a:t>, i</a:t>
            </a:r>
            <a:r>
              <a:rPr lang="en-US" sz="1200" dirty="0" smtClean="0"/>
              <a:t>n the </a:t>
            </a:r>
            <a:r>
              <a:rPr lang="en-US" sz="1200" b="1" dirty="0" smtClean="0"/>
              <a:t>Speed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Fast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 startAt="10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</a:t>
            </a:r>
            <a:r>
              <a:rPr lang="en-US" sz="1200" b="0" dirty="0" smtClean="0"/>
              <a:t>click the arrow</a:t>
            </a:r>
            <a:r>
              <a:rPr lang="en-US" sz="1200" b="0" baseline="0" dirty="0" smtClean="0"/>
              <a:t> to the right of the 10</a:t>
            </a:r>
            <a:r>
              <a:rPr lang="en-US" sz="1200" b="0" baseline="30000" dirty="0" smtClean="0"/>
              <a:t>th</a:t>
            </a:r>
            <a:r>
              <a:rPr lang="en-US" sz="1200" b="0" baseline="0" dirty="0" smtClean="0"/>
              <a:t> animation effect (descend effect for the first text box),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</a:t>
            </a:r>
            <a:r>
              <a:rPr lang="en-US" sz="1200" b="0" dirty="0" smtClean="0"/>
              <a:t>In the </a:t>
            </a:r>
            <a:r>
              <a:rPr lang="en-US" sz="1200" b="1" dirty="0" smtClean="0"/>
              <a:t>Descend</a:t>
            </a:r>
            <a:r>
              <a:rPr lang="en-US" sz="1200" b="0" dirty="0" smtClean="0"/>
              <a:t> dialog</a:t>
            </a:r>
            <a:r>
              <a:rPr lang="en-US" sz="1200" b="0" baseline="0" dirty="0" smtClean="0"/>
              <a:t> box, o</a:t>
            </a:r>
            <a:r>
              <a:rPr lang="en-US" sz="1200" b="0" dirty="0" smtClean="0"/>
              <a:t>n the </a:t>
            </a:r>
            <a:r>
              <a:rPr lang="en-US" sz="1200" b="1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dirty="0" smtClean="0"/>
              <a:t>Delay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4</a:t>
            </a:r>
            <a:r>
              <a:rPr lang="en-US" sz="1200" b="0" dirty="0" smtClean="0"/>
              <a:t>, and then click </a:t>
            </a:r>
            <a:r>
              <a:rPr lang="en-US" sz="1200" b="1" dirty="0" smtClean="0"/>
              <a:t>OK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342900" indent="-342900">
              <a:buFont typeface="+mj-lt"/>
              <a:buNone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</a:t>
            </a:r>
            <a:r>
              <a:rPr lang="en-US" sz="1200" baseline="0" dirty="0" smtClean="0"/>
              <a:t> the background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Background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Background</a:t>
            </a:r>
            <a:r>
              <a:rPr lang="en-US" sz="1200" baseline="0" dirty="0" smtClean="0"/>
              <a:t> dialog box launcher. In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Background</a:t>
            </a:r>
            <a:r>
              <a:rPr lang="en-US" sz="1200" baseline="0" dirty="0" smtClean="0"/>
              <a:t> dialog box, i</a:t>
            </a:r>
            <a:r>
              <a:rPr lang="en-US" sz="1200" b="0" baseline="0" dirty="0" smtClean="0"/>
              <a:t>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click </a:t>
            </a:r>
            <a:r>
              <a:rPr lang="en-US" sz="1200" b="1" baseline="0" dirty="0" smtClean="0"/>
              <a:t>Picture or text 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Also </a:t>
            </a:r>
            <a:r>
              <a:rPr lang="en-US" sz="1200" baseline="0" dirty="0" smtClean="0"/>
              <a:t>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Background</a:t>
            </a:r>
            <a:r>
              <a:rPr lang="en-US" sz="1200" baseline="0" dirty="0" smtClean="0"/>
              <a:t> dialog box, i</a:t>
            </a:r>
            <a:r>
              <a:rPr lang="en-US" sz="1200" b="0" baseline="0" dirty="0" smtClean="0"/>
              <a:t>n the left pane,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pane, click the button next to </a:t>
            </a:r>
            <a:r>
              <a:rPr lang="en-US" sz="1200" b="1" baseline="0" dirty="0" smtClean="0"/>
              <a:t>Recolor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Modes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Grayscale </a:t>
            </a:r>
            <a:r>
              <a:rPr lang="en-US" sz="1200" b="0" baseline="0" dirty="0" smtClean="0"/>
              <a:t>(first option from the left)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980D-272D-406D-BD49-03BE97E854B2}" type="datetimeFigureOut">
              <a:rPr lang="pt-BR" smtClean="0"/>
              <a:pPr/>
              <a:t>20/8/2011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4E8-F599-4021-8EA5-AE8A55D5C2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980D-272D-406D-BD49-03BE97E854B2}" type="datetimeFigureOut">
              <a:rPr lang="pt-BR" smtClean="0"/>
              <a:pPr/>
              <a:t>20/8/2011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4E8-F599-4021-8EA5-AE8A55D5C2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980D-272D-406D-BD49-03BE97E854B2}" type="datetimeFigureOut">
              <a:rPr lang="pt-BR" smtClean="0"/>
              <a:pPr/>
              <a:t>20/8/2011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4E8-F599-4021-8EA5-AE8A55D5C2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980D-272D-406D-BD49-03BE97E854B2}" type="datetimeFigureOut">
              <a:rPr lang="pt-BR" smtClean="0"/>
              <a:pPr/>
              <a:t>20/8/2011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4E8-F599-4021-8EA5-AE8A55D5C2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980D-272D-406D-BD49-03BE97E854B2}" type="datetimeFigureOut">
              <a:rPr lang="pt-BR" smtClean="0"/>
              <a:pPr/>
              <a:t>20/8/2011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4E8-F599-4021-8EA5-AE8A55D5C2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980D-272D-406D-BD49-03BE97E854B2}" type="datetimeFigureOut">
              <a:rPr lang="pt-BR" smtClean="0"/>
              <a:pPr/>
              <a:t>20/8/2011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4E8-F599-4021-8EA5-AE8A55D5C2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980D-272D-406D-BD49-03BE97E854B2}" type="datetimeFigureOut">
              <a:rPr lang="pt-BR" smtClean="0"/>
              <a:pPr/>
              <a:t>20/8/2011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4E8-F599-4021-8EA5-AE8A55D5C2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980D-272D-406D-BD49-03BE97E854B2}" type="datetimeFigureOut">
              <a:rPr lang="pt-BR" smtClean="0"/>
              <a:pPr/>
              <a:t>20/8/2011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4E8-F599-4021-8EA5-AE8A55D5C2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980D-272D-406D-BD49-03BE97E854B2}" type="datetimeFigureOut">
              <a:rPr lang="pt-BR" smtClean="0"/>
              <a:pPr/>
              <a:t>20/8/2011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4E8-F599-4021-8EA5-AE8A55D5C2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980D-272D-406D-BD49-03BE97E854B2}" type="datetimeFigureOut">
              <a:rPr lang="pt-BR" smtClean="0"/>
              <a:pPr/>
              <a:t>20/8/2011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4E8-F599-4021-8EA5-AE8A55D5C2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980D-272D-406D-BD49-03BE97E854B2}" type="datetimeFigureOut">
              <a:rPr lang="pt-BR" smtClean="0"/>
              <a:pPr/>
              <a:t>20/8/2011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84E8-F599-4021-8EA5-AE8A55D5C2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980D-272D-406D-BD49-03BE97E854B2}" type="datetimeFigureOut">
              <a:rPr lang="pt-BR" smtClean="0"/>
              <a:pPr/>
              <a:t>20/8/2011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084E8-F599-4021-8EA5-AE8A55D5C2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5.pn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edondar Retângulo em um Canto Diagonal 5"/>
          <p:cNvSpPr/>
          <p:nvPr/>
        </p:nvSpPr>
        <p:spPr>
          <a:xfrm>
            <a:off x="165101" y="173217"/>
            <a:ext cx="8676248" cy="6365006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23"/>
          <p:cNvSpPr txBox="1"/>
          <p:nvPr/>
        </p:nvSpPr>
        <p:spPr>
          <a:xfrm>
            <a:off x="3355477" y="548675"/>
            <a:ext cx="5724128" cy="4370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Universidade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Federal do Estado do Acre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Centro de </a:t>
            </a:r>
            <a:r>
              <a:rPr lang="pt-BR" sz="2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</a:t>
            </a: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iências Biológicas da Natureza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Curso de Engenharia Agronômica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Pet- Agronomia</a:t>
            </a:r>
          </a:p>
          <a:p>
            <a:pPr algn="ctr">
              <a:lnSpc>
                <a:spcPct val="150000"/>
              </a:lnSpc>
            </a:pPr>
            <a:endParaRPr lang="pt-BR" sz="2400" b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pt-BR" sz="2400" b="1" dirty="0" smtClean="0">
              <a:solidFill>
                <a:srgbClr val="F79646">
                  <a:lumMod val="75000"/>
                </a:srgbClr>
              </a:solidFill>
              <a:cs typeface="Arial" pitchFamily="34" charset="0"/>
            </a:endParaRPr>
          </a:p>
          <a:p>
            <a:r>
              <a:rPr lang="pt-BR" sz="2800" b="1" dirty="0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 </a:t>
            </a:r>
          </a:p>
          <a:p>
            <a:r>
              <a:rPr lang="en-US" sz="2800" b="1" dirty="0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   </a:t>
            </a:r>
            <a:endParaRPr lang="en-US" sz="2800" b="1" dirty="0">
              <a:solidFill>
                <a:srgbClr val="F79646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8204" name="AutoShape 12" descr="data:image/jpg;base64,/9j/4AAQSkZJRgABAQAAAQABAAD/2wCEAAkGBhQSERUUExQVFRUVGRgaGRgYGBYfGhgZHB8cGBgfHhgcHCYgHxsjGhoYHy8gLycpLCwsFR4xNTAqNSYrLCkBCQoKDgwOGg8PGiokHyUsKSwpLCkpKSksLCwpLCksKSksLSwpKSwpLCwpKSwsLCksKSwsLCwsKSwsKSksKSwpLP/AABEIAHcAsAMBIgACEQEDEQH/xAAbAAACAgMBAAAAAAAAAAAAAAAFBgMEAAIHAf/EADoQAAIBAwMCBAQEBAYBBQAAAAECEQADIQQSMQVBBiJRYRNxgZEyQqHRUrHB8AcUI2Jy4fEWM1OCkv/EABgBAAMBAQAAAAAAAAAAAAAAAAECAwQA/8QAKBEAAgICAgEDAwUBAAAAAAAAAAECEQMhEjFBEyJRBGGxMnGBkcFC/9oADAMBAAIRAxEAPwAcwgmKsWr9DNZqCWCjmT2P981qvxR+RuYjAn7ms1Gu/Ax2dd2mjujQASxn2HFKnRtHcY7rgKgcCRn7Ubu6xyNttIHdjMfeud9HUbazqDMf4V4EVWN6OSfvVpumEHy3Ed4EoJkdp49aBavw3qrlzJULyZJiO2IoVWgoPWW3DknA/lVnTXTK+vH2qbR9HZUWSvAGJ7DtUtjp/wDqAHEGfvWZwldlFJFO9ZXcQFzJgEnPrA9Ko6p4aAIgLI94yfvXvXfi27wEo6r+HsQDjI/X3oVd6ldZ1W425eB/t4+ppFUbv/A30WgSCc0S6V1UI8uSFg/ShO4SR749696hfCW3YjhSBP8AE2Prgn+xTW1s7vQ26LxNZdGKbgAeD3+lTDq9pR/rEW5kgORn/wCtJHhTWBS4ddyW0Dtt5kYA9xVLX6jfcZ8wxJyZIHaT7UkvrZQgpeTlhTlQ0dW6npnHluKr4MoCQR7jiagFxAAVySBkn6/TFLdse3f6UX6OEu3RbYwMz7wJgH1PFZpfUTzOurH9NQItZZXVTbQOJw9xdxgT3xAHOeaJ6HwvaZiov7ikSsnjt2FU7PXFsu9iyGRIypBBJEg85NTaW55wynYwESI45j5VvivTqEnf4/Yi3abQwaXwhZAw9z/9GKkbwtb9SY+f71PoNUI8zA+9FrNs9q0NL4J2wB/6Tsfw/cVDc8O21iFU/QUztp/U1WaxTOKroHJnDLuvi7xxifeZNF01mMjHfHHzNK2mM3Tu7kn3piDlkW2rFEP4/wDcJ5+gxSyxx7bO5vwG+ngkBvjbVEMQDPlHPsKKWNWzoykqexgYj9qW7nT7YtHbeO8lSfL5SAZggmeaP9E01u6CZYmcjAn6DissoSbrHKivjaBV3pbq2+wW3PO59/4ckwytkjvj05roNpgNoUSe7c/r7nP1oXb6cm0+XaBjH60leIOrXbbbQWCEzjj2E+xquTN6ap7YscfJ6OlanqVpGALAuTAAM/f0qmdQUZnuMBMc8CP+q5za8RJbEkS5/T2n3qjrPGDviJH+2Tt9ZnJ/lWeOfJPVV+CjxKOw91nqBe67SBuY7ZM44XHuM/Wgeo1nm2mQcH0rfpuoJh3AKsQFGJyftgnis1ltCYJIBYKcGQ0ngnkY+lRlgnzoopxS2TaLrZLwULwRBUZ+cVP1jUG6VVDwdzd49Jj9PnRzw/0FhaYWVg//ACEiDwSo7+X7ZrXqyah/IbKBR5dwEMvuY5WK2ehPg0R9SPLQnXVa1cXa87gdyjk/uP5VvY6ju3EQNsAqeTPoY7c5pt6P/h7bV2e5cdy4g7SVgd/NzmrHX/D2isIlwWgrfl2k7nKxznzCOZ9anL6VLHcvA6ze6kDemK11fKADOZOYPBAiDVnquhVoFobSFiWaJOJPtmaEdR60UWbNobziSYAHriJpa6h4kvBtr7XWRlcfpWXEm17UUa8jvd0FsXRcYywMmOxOW29ttXOn2ke4fMNsSgmJJIAEn7x7UP0b/EsgzPIH/EAR/WrjIunFi/lyG4AnzAHEf3xWuElk/glJcdBJdULbbHBRiDg54MTx3zijOg6xtwDuXvJyKXdVv1SC46MjGfKZnGA0dpk4oVpLxUkHBkg8/wAqpPLwr4EULuzpWr6gq5ZwK9TVBlBBBHYg1yrxFr7i7WLf6cED1DR+3f2q34d8W2rCBXuEwSR5TicxSTySi9BWO0IfT9MxuZwJ5P7+lEL+tOYKgyAAJIjM5P0+9aXXAHlI+kH51Sa2zgKMnEetNKTm6YFFINWL0j1P9KZ/D6ssEd6GWfDVy1ZlnQ3MbwJlRmJPBPYxRvo+nZbJuGNqj5En2Hce9CGPjthc7VDJcaUYfxAfr8q5d13qW9iDwuMY4OflmfsKM+KfEl34XwltsHcEkq3m2QCs45OZjsPeub3OrkwGyARI+XaaTJillycvA2OSgvuX7una40LB3H6x3zxTNZ6Lb8nlIYe549/Wq3hXoFx5vvuxweBH/GmLSqjzmTMTPB5iqxj4BKW7QO1/T1KYhSnb1PahOg6UWYO5JJP4ZbkY+1N13QjCmAOdwFe6a4im47KWFsHaYjcSMfP0rQo+SDYxeHdTatacFrgXk7ZHl9/cn1oL1L/EG2ysig7gTJjB7gj5ilDq/Wb1yC6PLREgTt4GREkDvFVX6Iw1O9bqm2WDROduNwKzM7cVzcrdDrjQ66DxHdO3gYEqQIjuZOZ9qEdSv3dUxZmELMdlAHoKH27jlyxJjjjAHpVm+H2AFYDQAe3tUp1kVMMfbsHau+QsggQKGveLofMd3HEj2pst+HdPfsvud2A27jbCwsz3IORB+1DNV0CxatTbv3HU5WQPlGB3Paoxwwjutj+o3om8IdHZVl7pZS2ACRGCGntJwfpTpu22JRPLaaRPHt9ZilfwhZMb32LbjEvtBcR3PHejniTWPbscjacrDAhp74zE9/aqSfpwcxI+50UOs603ijsoRUESCe+QSfWftUq6tLgjcCwH4vX6+sUNN4XrRTcRMFiOSQZ79vatTFm2SDLjAmIzjI74msmOe+Te2Wca0iv45uhdISpG5HSe8TII9jGfpXP16zckZA+groHXdP8A5jRv5QzAboRckgRJjkxXPun9NLMA3l+eOOefet+NwnG2jNkckwz0rSkSDwTP70w27q24KJ5p59Pf51mm8JOsktLfWB96nuqlraHdZPp/eKLTTsP2LfXOpIbStb/ESfibiSTPPPEiP1o3d8+kUW7bRtGADIPEjv8A+KF2en2rjDcBAjP9aYdR4ht2ECWgpYYBjA+lTl01JjqvCELxG5On3XVuJctAMA6KCeFgOMx3ilPSEOHdo3EkZ/LjEfvXYPHGmN/pl65t821TxxlZ/SuPaV1RCGU7lMjsDPMn2ImndJaJ32NWl8aBLVoQYVYKkY/CRJ+Zjvmi/hTppC/GPLCdhBgj1jsYpI6V1K2LtsuisVIieDGVmur+H+prq1DiLexoAkfP7U8Ek66OadWi3ZsFR5Mk8r8+wqHU6CB8K16+ZTE7T3B9qLIO7SCDAjv6H5H1rzVafyqrgK7yoeePSqUIK9/pauzctsHyIqBOkbRO1fNnaTk/amfU2AAltyoLQN6iSSPX/uthaHxI5Cidyr398UnF2NYvp0jCqvJ/LHb2mrTdLG8DaTt5Ddj2Pzoi95d+5pgYVsD2iJ4qy2nAtbjBb1nME01IAn3+i3TvKkLnC7og/wBmaDX/AA1tT4pv5EkqTj1I+9GG8b2brtp1Qh/MoJ8oZgOJmRPvVDqng4PYd7ZuW7m3eu9ty6gxJgD8I5z8vc0jSGuuxbv6r4i7VJAB3DPfn8P9al0esCoA7SMwTiJyfkJql03UAlUa3tce+W9gPWotbyQCYYER6HuP79ajJN+1jJpO0NWlQEB0MqeCM/SpdbqC20cmR/f2ob4OuFUa2TyZWffnn5THvRy5oTIZBJWCfT61klDi3xLKV9hbpekEScTH1oV1zwlZvOWHluEyWkkMeMr3/SjOiQkYInGKY9DYBXIU/QVbFF+HQk2hJfQ33ncwSexkn7CtLfhUbgXct7AR+tHrLScnb8zn7Came/bUqASzMQAoHJOBmtriuyPJlNekBgAAQBjHNEujeHURt5lm7buBVu0Sr/DuDaYJgGZA5zUOr65bslgGbyKGO9fUgDawgMRPFLUb2db6KnjvqvwdE1lR5rxIHmiFwSY54hfrXGr2lhe4zE9qdfFmsOo1UtLLsUWwOFXvPuWk0D09nzooJ3bwI7TOKm23sfoBXumup8wORgx/TvRPoV9t21T+EhoJI3ZyM/yph8WWPhhLZO8XIJjkMDiB7gmf+IoP07p4O4i4beZAIyD9c0XdbOTpnTOgeIl1jOr+UIFMAxJJ7fapdX4ksJeK3HXIlZ7HtH859q5netXrKfEEODIaCZI/KQT3H71Pd6dY1S27xvXF8qhlXaRKwpyYK4HvkzTc3R1JnWLbMoNwBQrKCB6/XiCO1R37GxSwcS3mHoMfy9a5ze8a3FBtIYtqAqYztAjnvxzS9b8UXNrIXYAyYJPHP2oxycvBzgl5HvoniFbtuV2/HDMriSYIJgr7Fex9PegHXNbftM7B2CNnZOB8vSfShnRuoi2jMSRuIM4n9KpXNdce4wU7pzJ/aKHCnd6FTrojteJSAAFVrh8oJAmCCI3cgZ9RzR0+JW/yyqxdfhqqKBIVIkQGJJggDv3NKDdNZfMJZgZODFFbeluXFAbKBgWUesH15gHntRcVVC229kVy18V8QJ7kH7zUljpBVyZLMDz+X50R09sAQSPLwh9PnRbS6B7xlLcKBwvv2JnFTlLWx1H4BtnRLIMhp7iZEUU0mvCzZb4m4lfhwZLNyZ53R2BFa3OmuUKoUVhIVSCGkeuO3cz8628FXrts3LmoBFxJVDABUCN/0IgT84qc3HjyYyb6D/h7pbW7ha83mOACcn2PuMzTlpLf0E/KkTqN0XDbayASQGlmIgzyF7fyo51XxSNHYT4ro95sBQ2Wnue4UetXhTYjTqkCbHUbRPdT71Dpr5a5vBjY+PeM0t6m6bbsrZhiBnkes/IiiWj14C4UknmP3ocvkNfAb8UdQa663UYq6KW24loHAPyJrbWdZXV6eyLa73ZSLiAZEYEz3pc13Trt07gAkiBuyY/emLwT0gWlYsfOSc+gPoPX3qcE2NaF3VdOa0yrc8n4iM/lMY+YM1S1dpggZMhSDPfFNXj0qiJqNshPK+DgHKk/WRP+4Uu6bWWWQHdk5ABxPbFGtNHfch+G+puWywKBcTnOTmSOaYtP0s7jG1/cxx6RFSpZKhJhwYwO1GtPcHwWKqN6HzDOAePbGZHuKo1xgI3bFa90221tgykTOPNCz8sRGaD6TwOLLKVZ7ob8k+vsOYpnudSBYqo2ho8uR2Ej7kx7VI1pPhAhCnHnH5KNUtAQFvaBQxR12AjaJiIHuMg0K0/QCGf4YS4uMk5H05ini7ahkZWW6TiDGff2MZn3qROjW7jtcZvhssiFIgr2J/7ileg9il4V6Lp7rOl9nR0PGSs+wjI96udY8HkwUhgOM7dw9m4n2o2vQ7QskrdHmmH5UHjI55oM+vNm01m5aB2Q0p6c8jswGZyCZoJ30c9A7oGnti+VuE21AJ2tjIB578xRzqOhS4RbSAZncvAGPN25GMe9L1/RF4uFluXJMBcYP4YPqB6+lHLWruf5RFZRuk5JIYgHEkdonB4oTTitAj2RavpKWvwE3rhgfl2ZE4aZ9OwFaWOhlLX/ALz23bMLDKntB5jvU9mz/mFJUxc2jHsMkfP3qm+rKj+/rUpTuKaRVRp9k9kOthrTXSZJ8wVfKPRS07THJz3oZqtGzOSL5UHcNuwQAc4ggwOBzxWui1ha6DcllH5STH2q/wBQbew2kBRMj+VShOUv1P8Aih3GuiUaB9OhRXlmDHLecwMhcYESYntSYALz3H2hyJgEncwWTyczGfpTPd1sAu34ojduPERwTiYH9KTW6g6tCxLRxEx2ya0Y58m1FaJSVJWWtYhYkqQMn3q5ow4iDnGRj9KAWtXtOWnPH/dNXR+qW/hlmWWAMA+vb9aaUK7CpJ9DJ07SP8D4t8mDIXaQT8zj14FVOm9RubgjnMn2PPlkdjFQdE64TpwrptcT8Nv9syJHqCTn2oXptQy39xU/inceWPvRegJNs6Na0DMPMZDDzBhg+sj09qRereAHF9W00PaZxKCA1ucmCcbQe/amax4hLsBMD2NMdm+gRRgseI59ZoKvAWn5OZavWXNO7FFuA2QBcS4QJk9vUxV/wt/iRa26lb3lLwV/UGf0rf8AxG6BcvBbtkNcceVlUebYBjHfM9sVnRNLasaFbVy3bR2E3GKozSTuyxEyBAA4GaZzXH3CpNPSsg6DqBqb7sPwAwPUen6VZHiydQujQQjMqG4PNE/iIHr7UW6D02xpV3rbIYy20gk7TmZOSI+lR6nVgklAVByFmJn0+s1LLmcI6Q8YpsCJ0DWWdaDZuzaUyWdhG0mIKjJMfyqTr3+WN4h7l0McuFMBvQTt/DMnb781ft6m44IwgGBOSftNA+tafa/n+h7fepxyZJxtuhnGKYYt9eBs/BGUxzzjIzGc5+gqK3r7dsMTPnJwZJk+g/pS7b1CqcNPtWP1wBlMA7Zye1LFz8sLivgZNN0YfjUuCW3A4BHsB2E96JO24+lHOl6QPat7ifMoMeoND72jCkx2NaKk13olaBl+1tHlx8j2oaumnBonrJJAA7Gg97WG0SGz2zRo4i1mjK5XIHPtW9m5jmprV03ElYn+GYJ/v+oqC7YFtDvBDdwcRUnhTl7Sik62APEHVQIticnzH0Hp+9AdXFt1ZCSs8sJE0TfRJvZnOBkA9z8/aoGUvCgDaMw2B9PvVY+3SFlFtbKbOewFH+j3QilWAyIBOYODWVlPkWiUAhrdWW2qqBfhiAcZ75qJLjEZr2srPJtotFaLOmuEEH0pz6XqjAI9Iz+tZWUsBmb9RubbR/iuCFHoJySfb0pWZdzxmBWVlDIqmgR6Gy1e4uoxa8cE4AQHBAERFLXUllmXcQSxHlAEZ7f+Kysp5SdiQSs2tIVAA7VZ6johqbKo3lhtxb80RwM4+1ZWVNKmVYI1ngUFCbVxlI7PBB+qwR9jVDT+CLpuoLhVUxvIMznsPf3ryspnJpC9nQ38QiQLds7UEAkjtiI5qpqNazTAUc9zXlZV7YlIr9PuszGVjbiZEH+tRdU6WLoPasrKPaAa+FQoS6HBm2QtsrtjglpHrEebmqnXVVriySYXKkcyTyfYRWVlD/n+yb/ULmq6K0kA8HvHH7+9R3tD5QI7j9K9rKku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06" name="AutoShape 14" descr="data:image/jpg;base64,/9j/4AAQSkZJRgABAQAAAQABAAD/2wCEAAkGBhQSERUUExQVFRUVGRgaGRgYGBYfGhgZHB8cGBgfHhgcHCYgHxsjGhoYHy8gLycpLCwsFR4xNTAqNSYrLCkBCQoKDgwOGg8PGiokHyUsKSwpLCkpKSksLCwpLCksKSksLSwpKSwpLCwpKSwsLCksKSwsLCwsKSwsKSksKSwpLP/AABEIAHcAsAMBIgACEQEDEQH/xAAbAAACAgMBAAAAAAAAAAAAAAAFBgMEAAIHAf/EADoQAAIBAwMCBAQEBAYBBQAAAAECEQADIQQSMQVBBiJRYRNxgZEyQqHRUrHB8AcUI2Jy4fEWM1OCkv/EABgBAAMBAQAAAAAAAAAAAAAAAAECAwQA/8QAKBEAAgICAgEDAwUBAAAAAAAAAAECEQMhEjFBEyJRBGGxMnGBkcFC/9oADAMBAAIRAxEAPwAcwgmKsWr9DNZqCWCjmT2P981qvxR+RuYjAn7ms1Gu/Ax2dd2mjujQASxn2HFKnRtHcY7rgKgcCRn7Ubu6xyNttIHdjMfeud9HUbazqDMf4V4EVWN6OSfvVpumEHy3Ed4EoJkdp49aBavw3qrlzJULyZJiO2IoVWgoPWW3DknA/lVnTXTK+vH2qbR9HZUWSvAGJ7DtUtjp/wDqAHEGfvWZwldlFJFO9ZXcQFzJgEnPrA9Ko6p4aAIgLI94yfvXvXfi27wEo6r+HsQDjI/X3oVd6ldZ1W425eB/t4+ppFUbv/A30WgSCc0S6V1UI8uSFg/ShO4SR749696hfCW3YjhSBP8AE2Prgn+xTW1s7vQ26LxNZdGKbgAeD3+lTDq9pR/rEW5kgORn/wCtJHhTWBS4ddyW0Dtt5kYA9xVLX6jfcZ8wxJyZIHaT7UkvrZQgpeTlhTlQ0dW6npnHluKr4MoCQR7jiagFxAAVySBkn6/TFLdse3f6UX6OEu3RbYwMz7wJgH1PFZpfUTzOurH9NQItZZXVTbQOJw9xdxgT3xAHOeaJ6HwvaZiov7ikSsnjt2FU7PXFsu9iyGRIypBBJEg85NTaW55wynYwESI45j5VvivTqEnf4/Yi3abQwaXwhZAw9z/9GKkbwtb9SY+f71PoNUI8zA+9FrNs9q0NL4J2wB/6Tsfw/cVDc8O21iFU/QUztp/U1WaxTOKroHJnDLuvi7xxifeZNF01mMjHfHHzNK2mM3Tu7kn3piDlkW2rFEP4/wDcJ5+gxSyxx7bO5vwG+ngkBvjbVEMQDPlHPsKKWNWzoykqexgYj9qW7nT7YtHbeO8lSfL5SAZggmeaP9E01u6CZYmcjAn6DissoSbrHKivjaBV3pbq2+wW3PO59/4ckwytkjvj05roNpgNoUSe7c/r7nP1oXb6cm0+XaBjH60leIOrXbbbQWCEzjj2E+xquTN6ap7YscfJ6OlanqVpGALAuTAAM/f0qmdQUZnuMBMc8CP+q5za8RJbEkS5/T2n3qjrPGDviJH+2Tt9ZnJ/lWeOfJPVV+CjxKOw91nqBe67SBuY7ZM44XHuM/Wgeo1nm2mQcH0rfpuoJh3AKsQFGJyftgnis1ltCYJIBYKcGQ0ngnkY+lRlgnzoopxS2TaLrZLwULwRBUZ+cVP1jUG6VVDwdzd49Jj9PnRzw/0FhaYWVg//ACEiDwSo7+X7ZrXqyah/IbKBR5dwEMvuY5WK2ehPg0R9SPLQnXVa1cXa87gdyjk/uP5VvY6ju3EQNsAqeTPoY7c5pt6P/h7bV2e5cdy4g7SVgd/NzmrHX/D2isIlwWgrfl2k7nKxznzCOZ9anL6VLHcvA6ze6kDemK11fKADOZOYPBAiDVnquhVoFobSFiWaJOJPtmaEdR60UWbNobziSYAHriJpa6h4kvBtr7XWRlcfpWXEm17UUa8jvd0FsXRcYywMmOxOW29ttXOn2ke4fMNsSgmJJIAEn7x7UP0b/EsgzPIH/EAR/WrjIunFi/lyG4AnzAHEf3xWuElk/glJcdBJdULbbHBRiDg54MTx3zijOg6xtwDuXvJyKXdVv1SC46MjGfKZnGA0dpk4oVpLxUkHBkg8/wAqpPLwr4EULuzpWr6gq5ZwK9TVBlBBBHYg1yrxFr7i7WLf6cED1DR+3f2q34d8W2rCBXuEwSR5TicxSTySi9BWO0IfT9MxuZwJ5P7+lEL+tOYKgyAAJIjM5P0+9aXXAHlI+kH51Sa2zgKMnEetNKTm6YFFINWL0j1P9KZ/D6ssEd6GWfDVy1ZlnQ3MbwJlRmJPBPYxRvo+nZbJuGNqj5En2Hce9CGPjthc7VDJcaUYfxAfr8q5d13qW9iDwuMY4OflmfsKM+KfEl34XwltsHcEkq3m2QCs45OZjsPeub3OrkwGyARI+XaaTJillycvA2OSgvuX7una40LB3H6x3zxTNZ6Lb8nlIYe549/Wq3hXoFx5vvuxweBH/GmLSqjzmTMTPB5iqxj4BKW7QO1/T1KYhSnb1PahOg6UWYO5JJP4ZbkY+1N13QjCmAOdwFe6a4im47KWFsHaYjcSMfP0rQo+SDYxeHdTatacFrgXk7ZHl9/cn1oL1L/EG2ysig7gTJjB7gj5ilDq/Wb1yC6PLREgTt4GREkDvFVX6Iw1O9bqm2WDROduNwKzM7cVzcrdDrjQ66DxHdO3gYEqQIjuZOZ9qEdSv3dUxZmELMdlAHoKH27jlyxJjjjAHpVm+H2AFYDQAe3tUp1kVMMfbsHau+QsggQKGveLofMd3HEj2pst+HdPfsvud2A27jbCwsz3IORB+1DNV0CxatTbv3HU5WQPlGB3Paoxwwjutj+o3om8IdHZVl7pZS2ACRGCGntJwfpTpu22JRPLaaRPHt9ZilfwhZMb32LbjEvtBcR3PHejniTWPbscjacrDAhp74zE9/aqSfpwcxI+50UOs603ijsoRUESCe+QSfWftUq6tLgjcCwH4vX6+sUNN4XrRTcRMFiOSQZ79vatTFm2SDLjAmIzjI74msmOe+Te2Wca0iv45uhdISpG5HSe8TII9jGfpXP16zckZA+groHXdP8A5jRv5QzAboRckgRJjkxXPun9NLMA3l+eOOefet+NwnG2jNkckwz0rSkSDwTP70w27q24KJ5p59Pf51mm8JOsktLfWB96nuqlraHdZPp/eKLTTsP2LfXOpIbStb/ESfibiSTPPPEiP1o3d8+kUW7bRtGADIPEjv8A+KF2en2rjDcBAjP9aYdR4ht2ECWgpYYBjA+lTl01JjqvCELxG5On3XVuJctAMA6KCeFgOMx3ilPSEOHdo3EkZ/LjEfvXYPHGmN/pl65t821TxxlZ/SuPaV1RCGU7lMjsDPMn2ImndJaJ32NWl8aBLVoQYVYKkY/CRJ+Zjvmi/hTppC/GPLCdhBgj1jsYpI6V1K2LtsuisVIieDGVmur+H+prq1DiLexoAkfP7U8Ek66OadWi3ZsFR5Mk8r8+wqHU6CB8K16+ZTE7T3B9qLIO7SCDAjv6H5H1rzVafyqrgK7yoeePSqUIK9/pauzctsHyIqBOkbRO1fNnaTk/amfU2AAltyoLQN6iSSPX/uthaHxI5Cidyr398UnF2NYvp0jCqvJ/LHb2mrTdLG8DaTt5Ddj2Pzoi95d+5pgYVsD2iJ4qy2nAtbjBb1nME01IAn3+i3TvKkLnC7og/wBmaDX/AA1tT4pv5EkqTj1I+9GG8b2brtp1Qh/MoJ8oZgOJmRPvVDqng4PYd7ZuW7m3eu9ty6gxJgD8I5z8vc0jSGuuxbv6r4i7VJAB3DPfn8P9al0esCoA7SMwTiJyfkJql03UAlUa3tce+W9gPWotbyQCYYER6HuP79ajJN+1jJpO0NWlQEB0MqeCM/SpdbqC20cmR/f2ob4OuFUa2TyZWffnn5THvRy5oTIZBJWCfT61klDi3xLKV9hbpekEScTH1oV1zwlZvOWHluEyWkkMeMr3/SjOiQkYInGKY9DYBXIU/QVbFF+HQk2hJfQ33ncwSexkn7CtLfhUbgXct7AR+tHrLScnb8zn7Came/bUqASzMQAoHJOBmtriuyPJlNekBgAAQBjHNEujeHURt5lm7buBVu0Sr/DuDaYJgGZA5zUOr65bslgGbyKGO9fUgDawgMRPFLUb2db6KnjvqvwdE1lR5rxIHmiFwSY54hfrXGr2lhe4zE9qdfFmsOo1UtLLsUWwOFXvPuWk0D09nzooJ3bwI7TOKm23sfoBXumup8wORgx/TvRPoV9t21T+EhoJI3ZyM/yph8WWPhhLZO8XIJjkMDiB7gmf+IoP07p4O4i4beZAIyD9c0XdbOTpnTOgeIl1jOr+UIFMAxJJ7fapdX4ksJeK3HXIlZ7HtH859q5netXrKfEEODIaCZI/KQT3H71Pd6dY1S27xvXF8qhlXaRKwpyYK4HvkzTc3R1JnWLbMoNwBQrKCB6/XiCO1R37GxSwcS3mHoMfy9a5ze8a3FBtIYtqAqYztAjnvxzS9b8UXNrIXYAyYJPHP2oxycvBzgl5HvoniFbtuV2/HDMriSYIJgr7Fex9PegHXNbftM7B2CNnZOB8vSfShnRuoi2jMSRuIM4n9KpXNdce4wU7pzJ/aKHCnd6FTrojteJSAAFVrh8oJAmCCI3cgZ9RzR0+JW/yyqxdfhqqKBIVIkQGJJggDv3NKDdNZfMJZgZODFFbeluXFAbKBgWUesH15gHntRcVVC229kVy18V8QJ7kH7zUljpBVyZLMDz+X50R09sAQSPLwh9PnRbS6B7xlLcKBwvv2JnFTlLWx1H4BtnRLIMhp7iZEUU0mvCzZb4m4lfhwZLNyZ53R2BFa3OmuUKoUVhIVSCGkeuO3cz8628FXrts3LmoBFxJVDABUCN/0IgT84qc3HjyYyb6D/h7pbW7ha83mOACcn2PuMzTlpLf0E/KkTqN0XDbayASQGlmIgzyF7fyo51XxSNHYT4ro95sBQ2Wnue4UetXhTYjTqkCbHUbRPdT71Dpr5a5vBjY+PeM0t6m6bbsrZhiBnkes/IiiWj14C4UknmP3ocvkNfAb8UdQa663UYq6KW24loHAPyJrbWdZXV6eyLa73ZSLiAZEYEz3pc13Trt07gAkiBuyY/emLwT0gWlYsfOSc+gPoPX3qcE2NaF3VdOa0yrc8n4iM/lMY+YM1S1dpggZMhSDPfFNXj0qiJqNshPK+DgHKk/WRP+4Uu6bWWWQHdk5ABxPbFGtNHfch+G+puWywKBcTnOTmSOaYtP0s7jG1/cxx6RFSpZKhJhwYwO1GtPcHwWKqN6HzDOAePbGZHuKo1xgI3bFa90221tgykTOPNCz8sRGaD6TwOLLKVZ7ob8k+vsOYpnudSBYqo2ho8uR2Ej7kx7VI1pPhAhCnHnH5KNUtAQFvaBQxR12AjaJiIHuMg0K0/QCGf4YS4uMk5H05ini7ahkZWW6TiDGff2MZn3qROjW7jtcZvhssiFIgr2J/7ileg9il4V6Lp7rOl9nR0PGSs+wjI96udY8HkwUhgOM7dw9m4n2o2vQ7QskrdHmmH5UHjI55oM+vNm01m5aB2Q0p6c8jswGZyCZoJ30c9A7oGnti+VuE21AJ2tjIB578xRzqOhS4RbSAZncvAGPN25GMe9L1/RF4uFluXJMBcYP4YPqB6+lHLWruf5RFZRuk5JIYgHEkdonB4oTTitAj2RavpKWvwE3rhgfl2ZE4aZ9OwFaWOhlLX/ALz23bMLDKntB5jvU9mz/mFJUxc2jHsMkfP3qm+rKj+/rUpTuKaRVRp9k9kOthrTXSZJ8wVfKPRS07THJz3oZqtGzOSL5UHcNuwQAc4ggwOBzxWui1ha6DcllH5STH2q/wBQbew2kBRMj+VShOUv1P8Aih3GuiUaB9OhRXlmDHLecwMhcYESYntSYALz3H2hyJgEncwWTyczGfpTPd1sAu34ojduPERwTiYH9KTW6g6tCxLRxEx2ya0Y58m1FaJSVJWWtYhYkqQMn3q5ow4iDnGRj9KAWtXtOWnPH/dNXR+qW/hlmWWAMA+vb9aaUK7CpJ9DJ07SP8D4t8mDIXaQT8zj14FVOm9RubgjnMn2PPlkdjFQdE64TpwrptcT8Nv9syJHqCTn2oXptQy39xU/inceWPvRegJNs6Na0DMPMZDDzBhg+sj09qRereAHF9W00PaZxKCA1ucmCcbQe/amax4hLsBMD2NMdm+gRRgseI59ZoKvAWn5OZavWXNO7FFuA2QBcS4QJk9vUxV/wt/iRa26lb3lLwV/UGf0rf8AxG6BcvBbtkNcceVlUebYBjHfM9sVnRNLasaFbVy3bR2E3GKozSTuyxEyBAA4GaZzXH3CpNPSsg6DqBqb7sPwAwPUen6VZHiydQujQQjMqG4PNE/iIHr7UW6D02xpV3rbIYy20gk7TmZOSI+lR6nVgklAVByFmJn0+s1LLmcI6Q8YpsCJ0DWWdaDZuzaUyWdhG0mIKjJMfyqTr3+WN4h7l0McuFMBvQTt/DMnb781ft6m44IwgGBOSftNA+tafa/n+h7fepxyZJxtuhnGKYYt9eBs/BGUxzzjIzGc5+gqK3r7dsMTPnJwZJk+g/pS7b1CqcNPtWP1wBlMA7Zye1LFz8sLivgZNN0YfjUuCW3A4BHsB2E96JO24+lHOl6QPat7ifMoMeoND72jCkx2NaKk13olaBl+1tHlx8j2oaumnBonrJJAA7Gg97WG0SGz2zRo4i1mjK5XIHPtW9m5jmprV03ElYn+GYJ/v+oqC7YFtDvBDdwcRUnhTl7Sik62APEHVQIticnzH0Hp+9AdXFt1ZCSs8sJE0TfRJvZnOBkA9z8/aoGUvCgDaMw2B9PvVY+3SFlFtbKbOewFH+j3QilWAyIBOYODWVlPkWiUAhrdWW2qqBfhiAcZ75qJLjEZr2srPJtotFaLOmuEEH0pz6XqjAI9Iz+tZWUsBmb9RubbR/iuCFHoJySfb0pWZdzxmBWVlDIqmgR6Gy1e4uoxa8cE4AQHBAERFLXUllmXcQSxHlAEZ7f+Kysp5SdiQSs2tIVAA7VZ6johqbKo3lhtxb80RwM4+1ZWVNKmVYI1ngUFCbVxlI7PBB+qwR9jVDT+CLpuoLhVUxvIMznsPf3ryspnJpC9nQ38QiQLds7UEAkjtiI5qpqNazTAUc9zXlZV7YlIr9PuszGVjbiZEH+tRdU6WLoPasrKPaAa+FQoS6HBm2QtsrtjglpHrEebmqnXVVriySYXKkcyTyfYRWVlD/n+yb/ULmq6K0kA8HvHH7+9R3tD5QI7j9K9rKku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12" name="AutoShape 20" descr="data:image/jpg;base64,/9j/4AAQSkZJRgABAQAAAQABAAD/2wCEAAkGBhMSERUUExQWFRUWGRoaGRgYGB0bGxccHBoYHBsgHBgdHCcfHBwjGx0cHy8gIycpLCwsGh8xNTAqNSYrLCkBCQoKDgwOGg8PGiolHyQpLCwvMCwsLCwsLCwsLCwsLCwsLCwsLCwsLCwsLCwsKSwsLCwsLCwsLCwsLCwsLCwsLP/AABEIALcBEwMBIgACEQEDEQH/xAAbAAACAwEBAQAAAAAAAAAAAAAEBQADBgIBB//EADwQAAECBAQEBAUCBQQCAwEAAAECEQADITEEBRJBIlFhcQYTgZEyobHB8ELRFCNS4fEHFWKCJDNyktIW/8QAGgEAAwEBAQEAAAAAAAAAAAAAAQIDAAQFBv/EAC4RAAICAgIBAwIGAQUBAAAAAAECABEDIRIxQSIyUQQTYXGBkaHwsSMzQtHxFP/aAAwDAQACEQMRAD8AzqMBNnI4E8IqVc48Tkk0rS6SmUBUs5FLsKw0WDqCEpYBAmMFOOKwJt1iYTFT5ZLzJagf01+4j5o5nBI1Pa4AjluZmRO0lUqWG0kqMxbhwGamz/eDsvmO6yCDUhX6eg6Fq+8MMdI8xC6cThJIsoOCz86XhdKxiZZlanGk8e6f1B26AtFg4yA63J0UI3qWYpJDFJYcwSwPIuBeO1HEJCXFFsxLAVLfhizP8YmYT5ejSSCFixYW+cMcHk38rzVzeNVXAolOwD7ntyiLMFUFh+ksDZoGHf7BiESnkzEpmXKdQCFelQ7Rm/4ZWpavgmgsEJSwWpqhwSATyIANI1+UZmJk2Xh9LIIOpnKjcOpw3K/OB/FxTKmISBxyiSJrO6KAJUBdtQrsO8Sw5H5FWG/ETIoEx2UYwguXAJc71cXHpD6ViJcylXPLf5RnBMUucujcRLC3oYd5ZLKeJ6B3elwzd47MhoXETZqH4qUEyh5QAUbzFcjy5xbKkFSCEla1JDkszf8AQXS9I7ywS1HSgGbNUXSgKZhd1LbhAGwr1EaPw1gzJXNK0klIqdTpdyX50D1JJaPPdSFs9zp+4F0J8/zWqJK/0qDBgQyh8QNGNXau0N/CmMGopYUD13L+0A5tj3RMlhxKUrXLDDZRYvtv7wuwsoixYm8eghoCpym27m5zjMZXll2C9hv0fnGPM13PN6f2+8WyJSQXPF9PeKloALp9rxmycjHGMqJYcqUUagE0Dsau3SB5aULI82gcnSGvyB2HSL1YtSiwBAgOcAKrAqaqvt7mApPmBgDH2K8SSzLSiWAlqAAQDiHVMQsUZnKquQX9opViZMoApqTuxr8o8mJmzQVJoEh9J3Aux37QrM7dCh+MZVRezH3+9hSlEzgA9AoJb2v7QX4cmrmzdCJSC4cqKQn2O4P7xi8OtK8QlaUMhHGUu7Acz1PyjbeG/EflArW6BNSTLAD6H+G9w7DodLiscuT6eloCN92KPGKEOlS5ZJBUElxTSSCDV3cOx+cJhjNSUskgpR5ZY0LFR+7wdi5BnzEAk6ZZmKJVUspeoetCW2rDE+SAnUCzXtq9BzjoUBFCiILayZjcdhVJlGYSFXo5Jo3bn8oC8KSvMxaErD6tQa2xjX47BS1IPlqJUHIBYvSiRarv7xlsky1M3zJ6llGgOALkuABzF/lHWh5owkMg4sDNPm+MErTpDlOo6RslgPT+0PMjzxE2SuUgiWhSf5gJq25BYuGrZ9ozOX4YzJqtU5MlKkKDqq4pRusA4uRMwsiY3lvN1oYu4AZ1ILMQsEsxoxtHPixjW9ymZj1A/EmZJxKkJlJCJUoaJad9IJOolrqNYNGGEuSkOCosAP6Rzfeo+kU4HK9EsOl1Grs5FLDpBicueqiRTk1OQ9Iu7joHURE1cXzJZVNUqXwuApzsT8VeV6wYjKEqklZM0lN1JCdA5Vcn6RXOy5RfTY8zcAcX1F+saLKPGMuTgJ+F8pZCxRwAEnqXcighlIJ7mawNTEY2RQaFanoBv3is5NMU5cD3hnh5YJ1hBTs3N+QJq0O5Eijf03EKcpUah4BjuZJOTHc1iRqzlr1Y/P8AaPIT/wCgx/srND4bnoViR5ykK4OYAPIci2ybUhniZciRqmFQKCqjg0JrcF3BrY0j5xLHE2roDs17Q8ySQ6nB1gfpc1qC3YsPaItj9XKAXUf4tUtw6HC20mXpYjoSBW14zGb4OUFcGojmpIBfd2JEG5zjFonS1N5SUrIFyEoVtSpINR3gWdj1qSQlUuYkO0yYapA2ITUk86mgtBXHvuHmQIimIBBCXBu3Ygn5CHozd5aVMxQEpYsQWo7c6fMxmFeIApXDKCFg0UCQ5e5Sae0PZuGJlgDcU2Ahs6VxDRsLBrImgySWg4bEYlZdbcIfYAmve7dYDx+cGdKGtyrQGJ2SSFOGobBJf+8I80mTUJQFCWEpIDy9PEAKuxIJbeGGJzUTwJaAEICNCQkamuSSo14nY9hygDGBuLZJneGwYUslL6WS/VgKN6AwVOw5WUy5YdSqDl1gbD4tMuRW4FQn97AQJkeZasSFFaUs5AUWAYFrXrCBCzWehH5BQa7jiVPRhf8A1DjCglT1K1OkEJI2ueyWgpeYqmSCmXiUIOuYClWoagpRIVqAcliQUwk8SJWsSjUhI1rKgEspTO+7W9+sREghSlJsTSxbnDKAVv5uIwsyHBAISEkrU5KiQwLs5HsI5VgzYPz5kN9usEKlLWWSR3/aBZq1o4SxI3EYHdXKcaEkqUtROkht68o5mzJiSeriggyTMYE2G/XsIqVPQouFAHl1jbub01L8DjJYQdSmPOpML80KFVSfWCE4YlXEARaCMZh5QFWp+coUUrRtlYhVMLpYakkBx1F+8a4zkTJMhKZakhBKlKLjVYAP0u3eEkrLhN4AkgPQ1cHoYNVlkyUgp1EoL7l2pQO7DZxeLFxREhwJIg+RpUmdVAIUo60l2UE6gU0qE192O0OM5QE8aEpSlglMupCQkEUqCblyf2hNh8XMQrWXJYsS27uafaCZaTO+Kjl3avK+3aEZq7jBLMX4eQshYQ+oFJY3VRi325iGEtKUo+BZXyIND2vHicN5KgX1DdzVuTw5lTtQdKiQeZI9x9oHK+oxWu4jwWXrKvMWkoQHIBopRSdwagc/lGWxclaVrQAzqJCU7kmlRG8xiyGcV3J35tSkY7xClOrUAQOfRxFcZN1JuNXL8qxyUKSZqdY+Eg0FaRoPEspK8PpnBCFoJ4UjbSVIIajK51vGWwg2uBBOLWoEhyQWqq4ABYDpUwCBygILRvhgQRSoG9ewjqclRcEWe+3oDfpFsiWpISsAEEelR9rR6ucTYMDSJE7lwNRVMllANSXJqf27U9I7lzAoDWVFNiym7C20ETZPK0AzQRT16V5wQ3xMVB7nmJlpcjZ+rt3juRiCk8IDHbb5xWVitKtHqJ5pQGG3NQl38evl7f5j2A1zaxI1QQ3GZOQxSKHrWkXeHsYJK/5nCCPU9egMNcRNlqSCG4m4gx+T0jMYrSJhetTb5bQy61EYhodneZOsiqg1CNuUJQNLqdSQTVhz51s+0O8NiwlHEAp/UwBjBqJ0JpcttAVt1ULJQ7g+FwSSsKIdSyHPKlmj6Jl/haUvCzZy1MEodB5kVPcUb35R84k66HYdbBq7co1f+nXiSRLXNTikllJAQkVBIcFk8yCKi7RfGqtkBboSGTkmP0z3xll8mb5K5KkgqQxTqcfy6k0FyLVPKE/huQCnUSCzAdnLFvlDfO82RLnzZWGltJWQqYSkFUtrhL2Dvbb2jP4JJPwhSQoFRS5YV4mI2sR3N4GYbM2E6E083CS1Jamtda/EQA3dulozuMyky5gUCL1BH0hjKwCSKu9GNopxCFAsVatJsq/uY51YDqdLKa3PZ+BXPQdRCQwcOasX+dB6QOoEJA2NeTP9Gg+XnKUIGpLl7F/27VirGZ15iSCitKt+fggLfmYgeJ5h8x0jSlJJoPx4mKlr0utI6/gjrL5WoJsB/feHOKw6C/E/qHHpC1R1GsVsxLlOESouovekd4+RL2TbcUjiZhVpUwcOaNFy8tdLqUSYzUGsmZdihA5CFlTJNqu33i1eVLZ/i/O0DyuBQ5PvDBWZFQZKSfpDbu4tDqD5fj/K+IfaPcRmM5ZLVeKphJWHSQBtf57xpcFhpYl+YopDtWnpTftGP4CAUO5lEYdeoawWuzfQflo1eWZcpSQQAEnekBzMwRqGlQcWJDPzvFGGz1Ro+kBgAOm0YG/cITY9sNzjCBJu5Z/RoS4XEqSCBYFxWxgybi9R4z8VHa3zv+dwcVligAtKkqSLtcdwduoeMK8Qm63Cp2IPN+bnfteMxnaSsACoSfl/nbvDhWJFSKvs/wCbQJKyRU0GaSBLCTTdRcMOhsx6RRDxNmScWKi3LV16Q6zJA8sfMvYdfWAcfLmIVRKGKjUbvz2DdAPWOcFh5kxBIs9Bc/WCaPqmBPUboxAUlOkktQ0Zyz/T6R4mfS79G+vyhdgJ6gtaJidKlh0q/qa4H7XvBnk3ZX1/OkTYAGUU2Jb5hALuKX6GOUTg1r+5juYhOpgenvb5QMpLKL+h7QoqPO1gN27RQmVyNOW8EIlKJFb9e3pcx2nBF+IMOYsW9edI1wyoJJs3vEi6129TEgXBB8DhdanJJSCwbnHuYZaEspOoc3NIoVilIToSe7j7xNU1SCwpzv7PaHo3d6i6qqlUqWo/q7RdKRNSXYMd70ePMJiDqSFh0g1+zw4xuJlafibo0FmINAQKoI3M4qbpWUhTg+0czccuWtiSK/F0bgAi2cxU7h2irGywpIBDtv8A3h9WLi1rUHObeYoGYslZo7C3Xnyh/k84AJBLc+bN9P3jKYjL0agUkliIf4SaG/Hh8gFCpPHYJubtS8MiU61Aki6av6bbfOEE5EuasoRqKtQAAFeZflw1hdMnFctanoiz0DqNST+PC+fhp0k+bLZSFgIcbjkrlaJGjqPseY/znJFSlsoMC2k0IqCdqbGvQwRlGDTNChMKZWlgks4UTuWsLCCMhxkwSfNKSpKApAe8rUzjrzHpeA8fgf4NKJqF6tb/AMsvxIqDQl7c+e0coBOh3LFtUYvxOBWhZlk6WPu9m6fvBEnLKfEXu/KHWFkpxMmXMADpV5ai4di5QTvRiOrwxOVBKaVJ279Wiq83XUUsq6My5mEKBJelH/b7Q0l53IYBiTZgmo9esDZ5lvlrAL1DtU25chHGVYKgLN+0Ekr43AoDbvUCxc1KlF6AEtSsN8FJGlOnlTr+faK81wgA69Py8d+Hcylo1CYKhmHtY+tn9Iw9em1CfQLXcHx+GINRUdPXaOcNhCs1vuws1u3KDcVnQUqcdJSgJUkXYlmt0f5xTkmYhBSRV7jcMTGKgaBmDE7qWzMqVocpbkYz2aSighQJ67OLe8fQ8XjEKTqcEAbOC/q0YrMpo1OQCAQWIcXsRvBrgdG5g3IbESHFEqCgbVpX6w3yrNwhbFzrU3Wp5buWH7wdJyLDMspSoan0l300D6Qdxer/AGirL8gTKUVqXrULEgDSNmqannB5KYv5zNZhiFSlKlpCjxMSnkCWNqdo2ea+D52oS8LMSZSQkBS1gLKiHVQAcJUbVFI+e+Hp82bjlSxM0yjMUVKUQwSCd1WfpGwxfiKbJxP/AI81K5eqoEwDUnlQmoFAWegd4rmVkFCrkFPMwnHZWZGGUMTNKlniACRpBAOlyRVz+kM/W8Z/KsWmWUILayNZ9bewr6xpZGERiy0xczyQvUolT6WoKsAd69bQDh/4STjZ0qYxlKACVEOUs27PRmcRw48nMFT3Oll4Gd4rDeeEhLBmUlRbhI3/ALRXNlagDQFg7Gj2NyT1i+dK8tCwFgpKQpCv6xqIBA6b/wBxAmFUoSxqL1Jewqx5c3MDHy2JQgdieCSKtXvTnHRQGdnLdKVtaCJuGUGIY8iLHnV46VJKdJIoQ97b3isEoTJPJuRD3fb/ABFq8OCfh0Nbcl3uwhhLBDF3fuARHE6SmjA1G1v3hqicovVLRvqfp/iPYZowOoavMNenpEjVNyEyOLxCFqATtz+UOpEsBAJIS9OfSFGKwukgMK1p+UitU3YEPyHp8t4alcRjyTQluYYXj0uAR7/nvHGFy3zFsTa5e8cy8rmrJUl/U70sYqT5spTEF6sK0huxSncXo2RLMyywSyAk1igpZBB2p+dY8VJmTVEh+fWKJ6ZiSNduen6wV+CdzML2BAfKUVMnm0H4klBKa0D1HQxTKxwSH3e94Ix0ufpCihkqBqWfS9q1Dk9/aLWSd9SZCga7hOTYoecjUlS5SVpWpD1OlzU1BA3pG38O5hhVjETsQhCUElXlhThno1tT2Lc3pGBkz5shyDoKkqS5ZmU4U70NPakeZZmSpZKVLC5aqFglRrVtex6w16+fwkmWzNtI80GcEPpmAKlSyKcNRq1GjgkA0em0Z3G5uuYubOmiYme6QygdKUj+k7Hob1IeHuQ57NMuZrlygpayQucCpdmADBwAkAVVHqJQ1OpRKnc/00/4ijV5P335Br3dyoO9DQgqcSsBACSgqSHoUlgSQDz01YmoBI2DOpOdqSk6zXcM5u1+V4z2JxiiFW1jcVfp9YBRiCFOVB3qdqbFuo+cFbEZgD4jfOM6EyYlTmnO4o2x2IfvDLKcdKSnjsB61Ia1xzMZOZPBU70HKhNTccuvaGGX4pAG3uXHt7wd3c2uNRznuYoI0uEuNQKgoahT4aOfvs8Z/T5fHMYCrBTgl+ghoc4mlGgOsJU44QrSauxIceh9IDlYZWImTiopJQggOQdKiphTemqo3asLy7LTUaoSjL8PMxCtAI4tYSHABKgR3+IP/iOsJIUlJVQhB0qUgggEU1U26xZJyVSECpDBnFCXL35VhlkMjy0aiAU6wmYlqqSoU9vv1jnfNo8dywStkyiXiuEhwX5UdoWY4moHt0jvM8B5OIXKexo1wk1A9oFxWLDb2A/C/aLruiIhNRtl00iWnd7E1Dkm7nlaA8yx6kJI1MmtTYPRLtYPS4EA/wC7iUnTqcU5v6N93hTNw0zFq5IFhtFVQXbdSRJOh3LZWaJTMQ8tixC9MtD6nLAAgcLad941uCy/ETsOUTJgTh0sWlgMGrQKcpPJmuOcZhWVmXLCVcQDaVOCRyrdoao8TzkyUykaSoMyyk6gxFHJYinKDkduP+lFGP1euaheORgcEsE6lKJ8tB/UTuRuBePnWXBZE5agohxwsk6iTzVQFjsPpDMYSbMm+bMV5i3djbswsO0UYkEKJIKUkHpXpEPp0GMEXZPZlMoJ3NtkeYyp+GWlbJXIkkJBUDw8ixoaDb0hRlCSoKSTqFCDySx6PsaRmpWDUEakhR1JqxtvXuaP3jQeE1mZN/mJYFCAABRgkj0c1/7GGGEAkiDkVFQxiR8T9KN1YNWkXYSaDQFiH79YaYzAjSCwArcA+xv84Vy5VGAs/IUH3hWUqYwcMIzkpBLH/PKCpUlqNTbm8LMvxYOkEsp9PcbPRnOw6Q3mSGHxgtVyWD3r84tj6kX0ZQJittJHNo9ipU0E0mIA5agPk0SGPKDUwmNlTZpdIp0GxivDLSg1d6h2HyLw2yzGpKCzkCneggTFzZYU5TT82IiIYk8SJ0mqsSz/AHxOjQlJcb7QIvFFRDktXiLv7XAizAIGsnSDy/LxfjpYmE2S3v7isAAKaAhOxZMmGnSwLudr1p8mgDG4tLF+8Xpy0KGoTACOYY9R19ouTk6ZySCHYFtgaN84Y8F2YFLEUIsyrBplnzF0/pBFGaqn+lIPyzAzcQZkyYWkgqS70IKVaAjmak+zwEcbKkKKVITN1cCgtRdBFiFJYgsBsQeUarKMJ5kmWghkITrCHsVWdgH5ml4GZii872dSa0x4+BM9iMmUhSjLK1qKU1Ul+EVtVgC43FHpaF2e4NSEypy5ekuCFoTwrAUygvTwuGJfvGv85eGrrosFIIopJJcjqk2I6vcQJj8E6QFpEtEzVxTTrILlyhDMCaDUAw5mDizb3FyY/Tqc+aTxoJG+kfqHO9vSCVqJctcMQNzypGewWayfMUmQ6kooCQxIoCez7/KGcpaVKGqY+4q7Xpep2A5wzKQdzKbGp7NYIKTcqNR+c/d6wulpeg52Jdz1LwTjMWSANLJU7OSC1CVEbvYd4UYXxIkTGMoKTV2PEL86CGVSRqYsB3DDKUBy5Ej97b3i2UthsCHL84MOPQpCdSCkmtTqa1WbluflC2TiETCoJ1cJGzA9jsN6wNmG5bk09RxEoLUyFLIDmgVS/egePoycDgsKArUlZpqSAwKaVB3uPUR8nnS1ailO5BHMHb9o0i8DMnyxLVM0zEoJoX1JegqKG9Q8MSFN0N/0RWHLzU1mYYuWqXpBqL7O1D2qIyU/HLCtKHVVy9gAxclxQMG9t4iczUsqEyikpDBgKhWlT9SClT78UAy5K1JWoA8rNS/5zpHBjwFTudPNQJRj8xM+bMnKLOWYcgwHaggTE5ihq7W/vAM+UCaFRO+ov+GL8Jl+o8QADipj0QigfhIWbnuoqDhB0mzw+ylOmXQhyK9B1j2WjhbSGSOT+8CMUKoxNaPEeXLVVKleO7h2ICCWCq9T+fOA1hi4a97n86x7g8B5qkkgdQ/3hhjMqSguPWv2hCyqeM3FiOU7wGaoS2sOIp8RY9M/SmWhyhyogdW2sKtA2Jw6dgxr6ftB2WYRIAc1/VX3eG5DGLEWvuHcI8P4dFEzBQBr+1vesUyMyUjEkywEoSpmHIkt8h84Px+MR5CmSGFusL8JgdI1ONWmtK6qAPWtOvOG5ArqT4025of43UCg3d6f1dBs/NoGVKJUUoNQHV05Ecj2hMrWCS4HID3B/t3h1I/mIExNFi+z7Ft4zG+4AKnmUZeqfO8mWAtSg51OEhIuVere45xqUf6bGWRMMyXMKP0rl6k+xWxbaz0eMcjxMcDipeJQgqSQUqS/xJLEsedH7iPo+A8f4SeU6Fssj4V8JAN3DsrlTVHRhGIJyfuRzFyaXqIl+FZ6zqTKwJBsf4ZP/wCD9fa0SNV/vMs18tKv+Sag9QQKxIpzxnyf5/6kfV8f4nwLLnlqYuPRmb+xEFZmUqTb1HOCpkzzEJ0J4iSAkVehdz7R2cnXqCZqwgcgCoua12EebkZQ1kz002OopkTEyyGqDdz092eLThpiiySdJ63vaG2M8OzEoCpbTQlOolmoOXMgVb6xnpfixUuaETkjS4YovpqxD0r3iiE5BePcVii+6Xp8yWCg9Ks/5/iO5ebkJAqH3A/DDzxFh0ywFoUifJUlKioMVSnJA1AGxa/pSE+GTLURpNT0FK96Uh2Rl043Arq20OonGXKnzQpQqP1HfvGrJKiky1BKmH6tOkpu70IIuDyimRgdBqoF6hoEz1Y0uKnb82jmyMcjhfiVVVWyI0wOJkmcFzpqVlLE62ShId+FN1G9AN3JpXnxjmJxK9aEkKUgIQgjTpdyNO5dIBfpR6QqynJytAVNctVNGbdz0/tC/P5BVNCjM1qBoSbelvaKYlRXryImRHcXFGRYY+atix0ks7UKgGIb1Y8o0kjBKWRpIPEARRrVcDnTs/aFGR4cy1zC36SpTkVqBvvUwdhlqK1BEsr16VqAVpIK1qQhJUxYOoBy1T7dmS3Y1OdPQouG5lJQEr0gqqEgCoGxD7VAuHdusLZeG8pGwKyDxCrMfrq25QSvF4mQubJmIEsupKkakkywkBRJI4mZR4n+hinMJExRUlYDJYDkCQCFoI5sQxYEEkVhOBQU0wcE63Kly1ltNXt1b1jSZLg1S0sZSeIu9e/4YysqRMRUKLdqw0HiOZp0gVs/T83ieQMR6ZdQB7hCcxlgKJKQCCKXvBOLxJ/lrchQGxYilYXSsHNnVVVuv0jictUsszEcw7/KEB8XuEp5IjjH4gsJjAsGNq71p05wDhM2ICgQNJ2JNPSF07HrUNIDC0eqRMAJu3IffvBVSBTGZgD7RD1ZIZgKksC/5U7RyMsnya2Fn/NoIwWcgFIUdL0s5D0tQRocJjUuH40sQy00QoipFxsBWELMuz1BYrQmNxWOmrISSeHrvvFkvKZ6g/1pHs+aZU5bj4TbkHp8mjQZf4hlaeMAO3aCzMPaI4Arczs3zEmlxycfvHeFkKJPFpsHNe8d4nMwqYSKDl94Y5PKQuoct1APs0E3UUEA7i6dgdLEKUrnT8pAM3HzJbhO/SNPjVoSx1Fv6SKfWEWIxKJgfd2AGw27QVsd7m0TqdZdg5y06lOUgu2xardodYDjUVAlzcAsdgL7/m8STLKpQCQW/t9ILynLdJcua3egewfn9oCcmO4uUqOoPmknQWPxKb1HTrBWQz/LBWoEy7Mbuph9f8wRmeB4XVpVMU7MbBrs1n5wiJWgAEtxO3Ycoqw4mSU8hUNxE1JOjy1EPTUltNTs78y9+keKwEsgCZImlYJZUtSFJ/8AqrSoHo8HYid5ksLlAhST1rQbRXl+LYgKcUv19u8TNqYwHIXE8/JVFRKUTADYMuns49okbD+PmCidTC34x+sSH5D+/wDsWm+f7+0yeTzUyJQW3E5CuhqW6+lI4XqXiUrWpR1CgDq0DdShWjbQtx0nSkoVMHmk0CtISFAE0WVMCwbqabxpvBciRM1omLBXoTMYM5YcSQo2ooW/qEcTYyt5KJudf3E6vqO8Z4kwwwvlBRQFAJUyNRLf0mgfmYwWOTgZ2lKQSUPcm1O27ne5jrxJnmHn6USpCZMxOtmYv+kauf2rAWW5ACTWtKi3oBb6xdE4qGJIMiACSoE6w+UygpRkzFJKviSDcUcHnsW6RavDGWoFLkWZ7/hgzE5MEAFD6hWv2tCrF4mY4oLPdrXveCrM57/eOUCDQh89CiAoApLgVd/n2gGbImAh3+0X4PFqBdSDzDl/YQ4mZpJXKZeoHYNfnxMwrG9QOgIRxrcTDMpiUkB+oNYAOWzZ6nbT1Jb5QcAlykHhLHn2r1h3hJSNDLIBNhsO5NqQSxX2jcwCn3GZKSv+HUpE9wmYkp1AOxNia2jXeHsqlz1z04jXLxCuIpT+qVpl6GBoUggnhINR6Ic1lS1uCwal3eHnh3GyiAnEkqEoaULADpTsl+W9HvDNndE5AWf7/TIvhDNV6mhwyZUoTeMqUdROrTqmfFpSrSHINqvvGGzo6E4VCvjRJTrApRzpD7s5EbdOZ4aUAUJXNXcJUAlNqPSMVmWBXiJy5yuE7BP6QGAHtHPhy5cjXk6Ef7SoLXucTszQQGDEetRFhxEtYJIau9AO5ZneL8owidLqTUlnVZ/z6xxmOGTXQQeYFn6jnFOa8uIEqUJFkwzCYiXLA4k13G+x7RVnGLlKPCXUdhU+w+kZ+ZJWsuUkJDJ3YEg72qAfnF2Xln03AanX+ze5hzjVfVE5M2pZglJmTNKSXdvzlDzMFolAoKkFgCdKtTPaoevOKsYgIw7y0H4QSpqklnr3eM9jJSvIST+pRPrA4hyLhDMIYvA6khQTQ2VpLGtgbO8M8pnKKSgqOpTCu5DEA9bRlZuFWjErQoGjX7DaLcynGSpBuCH5GhFjcRVsfKkvuL0pc/Md5lI1rcAuSbbH9iPoYrwmGdgqla/b7xxJxSDpKlKUSQRz0ki/M7tB83ApSVKw89M5jxJFFDlQjiEQB4jiYxGwYwXlcvSAR8vo0Kp+FWg8OphyP1pBZzAJFTxHSdJGxfb77wMhc0VFvlf9oCAr2ZmbloCV4fBlanJJrb/N4NGSzDVCexIa8C4TEqSuxry2+kPsHmJ01uTQvt2g0eVnqYvQoDcCwiNJKVOkgi1PQ92irF+JFqISkjTVgCaVarWNPnHfivHgPZ2YtR+3vbtGVkJBDuxAfuHf9/aLAakOzNd//WJRpKwWAq1Wandt/WCFzsNiFCYJoNiwatKunap6U2hFJkyl/C+k1POFOI8NqkThMlFiku36T07EbdYKgEUTUVrB0J9HyrDISCytWo0ehAAoK/lopRJHmMoUWeZPV35Xgfwpmwn60lJQtOwLsGoXpV6GkTzCmcFEDhIBHOvM2+YeAx0AZgNmPBhByb0H7xItGPT1+f7xI2pqM+GZivEJEtcxWtJSFJIL7MHI3D22htkGLM5fmVSokoGlQSACEpZ7gFKdPVxe0FyPDq5eGTKm6Qou6QXI1F+WzfSOpWUiQkaSSxPxD9v2aL5M2MihJY8bXcpW2slNhwCn9JLn3jU5FjpQFRUC1Llmf0jG4iUfjIXpBNUXHPoNVb3rFmEWDMSUlQQpOpyz0cFJIuQXH+YkVsXOjl4mpzDOvNUNIdg1Q1YXoIc60B7B6h+437xxhc4w6FceokVJ0qIT3aDsXNlzUPKZSbEjnsKj/EQPIHqWAUirhWXyGDsFOzBhT9+0U+IsoADpGnp3vHGRY8SV8dQQwNaHvBGZ5smcrSSwrVn5UFfmY3CvUO4OZuj1EuAysqSopD6b9ngjFLUEszE2ZtvWDMllaZZWiaEqUSG3UL1H7t3hRj5ayQTXntDedmC+XQhEvw/rTrLAnlFf8IuUeL4Xf25U+l4LwePKEuKpFCCaWu1fnyhXmGbqLhIcEsaOeny5QqcySD1GfiBqHY7NAA0sgqO/pyjzDysTM1FCGA+LYe/OB8uy0GYnzCzgHdxR7szm1ORh4MfMMpSUFMtBLAi4Zmpd4nkcr6U3+cKrYszrL8LO0K1hIIALkirEEN7Rl8dj3mKGi522r1vGlyzCL0kazMF3Mtgk93sa3hJ4mlFOIQEWXLSpNCHBpvdiD2eN9O7M5U1/ibKqqB+MIyWcZgEvYBTc3J4n6sEjsmG3hfw8DNKZvwhQBTqCSQQWalnDEwhyBC5c9GtwlfJiR73rtH27LMHImyxqRLUsfqSNJ+pP1irIzsVUjqQfKMYGoFjfCUsYcoQK/Cd2B5E8rQryfL8Ota5SJTBJZOtyph8qhzZ6Xjbz8UlLJcBvwRzMxMpCfMUUJapWwHzgNgJFWB1f6TlXOR3c+aeNsbKk4kIGGlHXqGognUFNprcM1CDSMV40w6ZSZCPLUZhBJdiFJUeFgzu4Ne1I2+ff6nyVTVfw8sL0U8xSUiWDWyiCT6CMROzLEz5ypsxWonTLSyaJluCpWnZtgXtvFBy5cj4/SdONvRxqD5RlU2oRLq1U6XI3BB50o3Iw0wOXDypy5stcucEHQsAgTDUMf0niG1YuyvMJsmeRMRLEsEuROUVGrpYpVR9gdxYPE8Z58vGCUqUn+SlVU6wlZU7A6b9aOIgxd24+D5v+P1lVYDczc3GprrHENJA1AkuxUD7u1CKgxrsjxSZ9PhcWZvQDlCrMsh8yZrKQlSEgKbm1z1akW5eShQASA30rc+0Vb7bgagHNbswzOctKFE7Cr/YdYoRmJCVf8mra1aCGMvMkLKpahRuf0MZXPFqQopSTp/SS4YOLDnz9YIW9CKW+ZchCpqyAAtYSpSQWIcM5UDsBU9oGOT4uZIM4BRky7qAZ71IFk/lzAZSdAWg8bEKSXAUHIUx3dJZi3SNDlPjmZIwy5DcCwliQahqgg2OxHMbho6cYUdyGTkTqYiVnM1CwouRqseXTlH1LLEy8Vh9aFVCXqKUNiedwYx2Ay5E5bFmZ+UaHIcVLw88oDAKSzhyNR36OOXLpAZ0bVVNwZfMQT1qkzUzEuCkhx9a8o3utCiFj4JiAo1q5tVmdjGO8WZcx4XrU/nIxoMqnBWGkkEHQkAv0f+/yiJqhcqRfUvOJaj27fvEgNOIl7gk1qAWv3jyJxotkYKb5xVO0hJclzxFRIqAKM9IKnyQsULufz3inEhWOIKWSsByFjS4A/T3od+8I5uOKToTQpLUe4u36aB7GJ/aZvzhV1EeYTJ5qCVJUCk+xFbps0U4Hw66i0zyRqXpUQohGoXGkEkuEsKBncxflXiRYkTEICVK0OCQ5u5Z92eKcDjZ0yYdKykbrVQdaM3p0hVOUMepVuJG5rMJ4alo1FY86Wpj5iRq1FgTq6kgmvOEc/MUGYpEtICEjhSkEBOp6KBFVDn1iS/EeIlpVh5awUszpSBqJDNS/5vCP+JGHlyiRM1qVpFP5Yah41ElRBH5vXHzYENIsAhBuO5GW6klSgQ7aSCwod3/KxfPydCamvpz5f4gvKPEaJ6ES1JDblt9w3pfeGuMwYloBdJBqXLkcusF8ZPtMK5KPqmKw2KEtZSkEpbbY/m0XY6YhZ1Ak1agNN92I3pDBUiUVO4A7ODv84qEgLWohNHoB2buYkQPd5lgxuh1M3Olgr0pUpzYHflTeGmX5DcXIZ2D9fr1giblWieiYUaUjdqVDP0vF+Gx8qZM8uSpSzQHSLGlS1b8odubikiEhD6pViHkEJCCVqGoJKSSxFwX9aRpshlLm4d9MqWn/AJklStNaJQE26n03hZm+IRLWkYXSlUplTpl7OSNWzhxpF4zuGzUKnAeZOkypiSdTlRQbpUUjmzkDZQu1d9ijx+O/ziNlLCxN/gpww8qaPKmLUpBSNYQALtQrcjUXAMfLM2xM+eiUlSyqZJUpNEgJCSQDpVuAUgHazdS/ECpZkFUtRWlDhKlcMxJTUakvxJWKPcFqw08PeHz/AA3nFaVFY4UpJIlVrqBupV6UY7xlr6dDkJ3fmKB9xwDExylZSnW45aXLdSwPQPDSTn+LwtJc49lMR6uH+ccy1zZM8ICFJUbKKidVTUEFo48RSPLIWhlEUmBmD0Y8t4RcrFwD56nQyJxMmJ8XY+cCkrYKvpAD+sAysrUpBC1qJ/pclz2e8VqzFRD6QAOW32g3BY7zApJsQ3XvYxcgj26klCDuL8qwQSrUtOsElki7Dp840GKziXpHlpA7C3feOP8AZ1LSNAdRBZqflPrA8vBKS+pDKAdQUDpFy7pSyXALAwWJIsxRxuAYrCTFTBTSKqGw5erAn3MO8llIKdKwaWDUcWr1ijDKmTmZtJlnh8sqbURwklkhXDvbe8N5GBCklTrcf0lISaVdw1/vHO+YLppYKCPTOsknJRK/moLkF3qaM23T5iF2Lx0tQLJ0u4A6947xUhYLS5oUWDpUlldwxKSkm5pV4zmZYpKFKUl2exehIt6GnpFsZD+2RYcbuNsRPSmXwsFfg9IEx2M1yVEoY7dK1bdtoFwmMQ7L1Pvyfl3hxPxCZkrQhNSOXzjX9s7mI59RDg8TQMHblF3iJAVLFa7E840WTZYiXJOoDU3vCnE4ALX0Fhzg8gHDCMWDLxqCZTg5qW10Le4u8P8AEZYhclcxNCA4V2qPmGgbPcShAQUFgEhKkm7i3o1PSEOaeJWCZUshRJAYWvufpCAPlIKia1VbYzWeIEGZIlqFSQATzYBh0rAHh6eUTFSy7KqALGjH5NflBsjGoMpLqOpgQE7ftyhdOQ05CiCASz36i1rQ5N6gAjBeLSkkBFup9fnEj2ehOouopralPlEicNCfPctJSpIK1AKOkMuidTAm7CLJmHXJnqQdWuUpmKq3oUlhQjteKsRlM9aStEvgfTQi+nUaGtEh3tBCMrxQDLkTSskMdKlFihwKckh2exj1iL3PP0DRmmxEvTK16QiYdgn9R4nKU1cpDObu+0F4DGEyDpAKSbJbUCb8N2f06xmMmwmIXipctUqZxkBil9SSWN7pZ6uwvG8zbw4UsmWnUUywooqHDs4N/iLBo8/Ph8GdeHLX5RRgz5DL+NQJdJTwgkUKi7Bnp17QhzfEAkBYYpoCDspia1HP3g6flKhLOtE1KSQovqYlyHLUcB6GsdzsjmmS7OCQxJS5cIY1LkMpO1NXdjjQqdx3YEHUpwRUgOhRA5kuDvdgx9IbyMwVNSxUpRH9Rr/16wrTlc8BWlLCqVHUliQVAhnDnhNL07RpMmyuYlYToSSzkukhnKbgseIEX5wMgMyAH9IKMIpIsY9wObCUri/PeNViMhmLTqSkgg7sH6guxoQzQlx/hpZRqOrqGL0q/wA7mIqj+RHLpXcAzXxEuahSQ4ctQBtP2PXqYyOWoXLxaFJUuUt3CkD2o4q4j6PkPhUrQCQwIDMRV7VfmR94DzDwqvUNKR/xOoAvRqEg7jt6RVMjL4isiHVxR4gxBMoqmKXM8xYLAtrWaKUWBbhoA1HvtFy8TJBXQOpJILOKl2L2YRzP8PYhWjUEsVEDiGpV6sDUAgh/SDUeFVhNUAsWqobAqNXb4R2hGIUCMq35i/L8CleoBKFFQASFMUpLUKg9t26RtvCclRwk6VLOqariYEJVw6UtpoEuARRoxs7KMTJUDLGhZdxrSGAcG9hS8C4NeIwn/kITMdXxKQUFn0sFcViFpNRuOsZsZYSbGP5mWz0SVLH/AKq1KdSpZ6i4Ba9d+rZjFqUmQTMJJdfDYq2Di7vVuka7w54rVr8tSgCpbKCkqCQFlilYIqLKcbkwu8d5dLlnSlASxIYXFSCCx2rsPaIiloEeZZSST+ImcSkBIlzAQeXP39opwgSCQ9QzVZ3Iam5geTiEoDzXLcKTYDSD6dKWhx4QMn+LlrnAGWXcE6RUMkvYMT0jtCbqRZ9bh+HwWJnAXQP0gfE/Q7MK/tGgyfwtNHx6lAkqqdblgLkkH5h7bxtpeDwSE/GkJFa0cnmo0PQQtz3x1hpIAM0APwsFX6aS62D2LVuBCZfpmr1N+VSWPPZ9Imc8ReH5ksBCEzNC2KlITXSbjXYq7tyDCF6ZCBhggYkJmBShpKCHD0q1L15Qwwf+pTrUZCJkwspbLm6AUpISo6QT37JPKLc08QYMqEyfNOsHilJlpCgoXBVxBQBavqC0c5xFF6v+f7+0sMlmjMhiZglIl60uszAjW54Q9WIoxBueUZ7xLMSnGLQ4JSWPUhwW60+saTxT4nmTpgm4JPkhBZCUp1FZJDlaFBgGFKG3WMrl+TT5+JOIxfDqUVKUpgVKNaJ9eTCOj6bGFXm5AO4mXIzHioNamrySdJmA+cyTo4DpfYuLXKt+1aRxg5Cndu0G4PBSSq4pBv8AGSwoJDRz5HLCVSgTF5RNTcUitS0gEsxjTYqejSLRmM2UkKGn1iA2alAfmZjHgzSp1WjN4fDkzmuEmpEbjNcCPLcMC214QYLBpFAkOTUl393+UevhyBVM48iFyI1wU+lC2ncXbb7w2lAzJkriuqznYM7nmTCyXLKRtarfcCGWWkJUF6QvSxP/ABs+9Y5jVzo3UImpOo13iQb/AByTXRK/7Jr6sYkJxHzByb4mekYuZLRoSrhq6CAUKe9Guah7tSOpmbzSFHUK34Uu1SQ7W/aJEi3NvmHgvxGPhadOnYgTioaZSSl9KaOQfh/+QSe4EAzfFc/FTyqWQwHlsQKpd2IIaqrvzagiRIoSaJ+Jzf8AICKs18Uz5SwJjLQdiE6qkEMrTSqU0/4J5Rs5KZk7DUmgpVKcMmukjSzkA/oHtQxIkM/sVvMVfcRMqjP56Jxch2qQlAuSVG11El+b9A2kyXNZiVuVEqWLmprUft6x7EiWQk0Z0IBsTTTPFy0AJ0h01rzYk16ufeF2J8YzAkpWQXckhIcWL1F3f7RIkTOR7q4RiWrqX5X4h0ykApDAH2etWtqAvFE/xTNKqAFhchLsKXPb8cvIkDm3VxeAuDTfEy1MKJ4g5AHU8ufrDuXjtKT/ADFMx+bubO+z3iRIHI3GZQNCZnE+KSWAun4VEAkByalnuXhZjsxmLPPWNIrRIOlgkbfCkP33rHsSGsxioEYYBpeIkJCEeXOTLJP6tWlAIfqzuQamNb4vwyfJVV+EcViwfS7BtQ+EkXBHKJEiOSuAat3JrfMCfFfFHCUoIqC783u/sIpfTLoxej/m0SJHpY94lkW/3Gh2AkruFFIqHBr8orOA8vUpfFrBqCdSajnT06x7EifI8qj8RUI8KzFqxE2alKEgI0gEk6RsA1ywqT1MaWRgpWoLmDUR8QalOV+3YRIkR+oPr/aPhHphsyekpSQkBrNQMDThteBZ0oJqo82CQBfmern2j2JHPUvEWLxhUpkcIHWLcunMqpiRIo41UKDzHGLzNqVMI5mLJmh7GJEieJRCw9M7xs5Wop/SDfeBhJFx6H8tHsSLddRVnpQr4n2P1rBeFmkBhcuD19usSJAOxNOpssuaj1H9okSJAEbi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Rectangle 16"/>
          <p:cNvSpPr/>
          <p:nvPr/>
        </p:nvSpPr>
        <p:spPr>
          <a:xfrm>
            <a:off x="154548" y="2811380"/>
            <a:ext cx="8686800" cy="2633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3995936" y="5445224"/>
            <a:ext cx="6120680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Tutor: José </a:t>
            </a:r>
            <a:r>
              <a:rPr lang="en-US" sz="22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Ribamar</a:t>
            </a:r>
            <a:endParaRPr lang="en-US" sz="22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Petiano</a:t>
            </a:r>
            <a:r>
              <a:rPr lang="en-US" sz="2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Willyan</a:t>
            </a:r>
            <a:r>
              <a:rPr lang="en-US" sz="2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Rodrigues</a:t>
            </a:r>
          </a:p>
          <a:p>
            <a:pPr>
              <a:lnSpc>
                <a:spcPct val="150000"/>
              </a:lnSpc>
            </a:pPr>
            <a:endParaRPr lang="en-US" sz="22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39" name="Picture 15" descr="http://l.yimg.com/g/images/space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41" name="Picture 17" descr="http://l.yimg.com/g/images/space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43" name="Picture 19" descr="http://l.yimg.com/g/images/space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49" name="Picture 25" descr="http://l.yimg.com/g/images/space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51" name="Picture 27" descr="http://l.yimg.com/g/images/space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02711" y="3789040"/>
            <a:ext cx="63218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rlin Sans FB Demi" pitchFamily="34" charset="0"/>
              </a:rPr>
              <a:t>Cultura do Abacaxi</a:t>
            </a:r>
            <a:endParaRPr lang="pt-BR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erlin Sans FB Demi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071027" y="183147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3210548" y="335547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1043608" y="2046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899592" y="3570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2" name="Picture 28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8598" y="6165304"/>
            <a:ext cx="575402" cy="69269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4624"/>
            <a:ext cx="1993548" cy="669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404664" y="15588"/>
            <a:ext cx="8856984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Plantio e espaçamento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4046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602316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530308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322539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843808" y="141277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Método de plantio;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2339751" y="2276872"/>
          <a:ext cx="6480720" cy="374441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60240"/>
                <a:gridCol w="2160240"/>
                <a:gridCol w="2160240"/>
              </a:tblGrid>
              <a:tr h="70658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 de plantio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Distância</a:t>
                      </a:r>
                      <a:r>
                        <a:rPr lang="pt-BR" baseline="0" dirty="0" smtClean="0"/>
                        <a:t> entre filas e plantas (m)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Plantas/h</a:t>
                      </a:r>
                      <a:endParaRPr lang="pt-BR" dirty="0"/>
                    </a:p>
                  </a:txBody>
                  <a:tcPr/>
                </a:tc>
              </a:tr>
              <a:tr h="60756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Filas simples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0,90 x 0,30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37.000</a:t>
                      </a:r>
                      <a:endParaRPr lang="pt-BR" dirty="0"/>
                    </a:p>
                  </a:txBody>
                  <a:tcPr/>
                </a:tc>
              </a:tr>
              <a:tr h="607566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0,80 x 0,30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41.600</a:t>
                      </a:r>
                      <a:endParaRPr lang="pt-BR" dirty="0"/>
                    </a:p>
                  </a:txBody>
                  <a:tcPr/>
                </a:tc>
              </a:tr>
              <a:tr h="60756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Filas duplas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0,90 x 0,40 x 0,40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38.460</a:t>
                      </a:r>
                      <a:endParaRPr lang="pt-BR" dirty="0"/>
                    </a:p>
                  </a:txBody>
                  <a:tcPr/>
                </a:tc>
              </a:tr>
              <a:tr h="607566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0,90 x 0,40 x 0,35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43.950</a:t>
                      </a:r>
                      <a:endParaRPr lang="pt-BR" dirty="0"/>
                    </a:p>
                  </a:txBody>
                  <a:tcPr/>
                </a:tc>
              </a:tr>
              <a:tr h="607566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0,90 x 0,40 x 0,30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51.280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08520" y="66784"/>
            <a:ext cx="403244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Adubação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24128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2046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3570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843808" y="83671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Bastante exigente;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843808" y="148478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Adubação, ciclo;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ixaDeTexto 22"/>
          <p:cNvSpPr txBox="1"/>
          <p:nvPr/>
        </p:nvSpPr>
        <p:spPr>
          <a:xfrm>
            <a:off x="3563888" y="2132856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2°mês (NPK);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5°e 6° mês (NK);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8° e 9° mês (NK);</a:t>
            </a:r>
          </a:p>
          <a:p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aixaDeTexto 29"/>
          <p:cNvSpPr txBox="1"/>
          <p:nvPr/>
        </p:nvSpPr>
        <p:spPr>
          <a:xfrm>
            <a:off x="2627784" y="407707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Doses usadas na adubação;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aixaDeTexto 29"/>
          <p:cNvSpPr txBox="1"/>
          <p:nvPr/>
        </p:nvSpPr>
        <p:spPr>
          <a:xfrm>
            <a:off x="3419872" y="4653136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6 a 10g por planta (N);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 a 4g por planta para o  (P);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 a 15g por planta para(K);</a:t>
            </a:r>
          </a:p>
          <a:p>
            <a:pPr>
              <a:buFont typeface="Wingdings" pitchFamily="2" charset="2"/>
              <a:buChar char="§"/>
            </a:pPr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324544" y="66784"/>
            <a:ext cx="583264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  Pragas e doenças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580112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2046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674324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843808" y="1268760"/>
            <a:ext cx="6300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Broca do fruto</a:t>
            </a:r>
            <a:r>
              <a:rPr lang="pt-BR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Thecla</a:t>
            </a:r>
            <a:endParaRPr lang="pt-BR" sz="3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basalides</a:t>
            </a:r>
            <a:r>
              <a:rPr lang="pt-BR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m 26" descr="http://www.agrolink.com.br/agromidias/problemas/g/Strymon_basalides1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085184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m 28" descr="http://www.agrolink.com.br/agromidias/problemas/g/Strymon_basalides1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221088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m 24"/>
          <p:cNvPicPr/>
          <p:nvPr/>
        </p:nvPicPr>
        <p:blipFill>
          <a:blip r:embed="rId7" cstate="print"/>
          <a:srcRect l="3846"/>
          <a:stretch>
            <a:fillRect/>
          </a:stretch>
        </p:blipFill>
        <p:spPr bwMode="auto">
          <a:xfrm>
            <a:off x="2555776" y="4149080"/>
            <a:ext cx="1800200" cy="219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b="2579"/>
          <a:stretch>
            <a:fillRect/>
          </a:stretch>
        </p:blipFill>
        <p:spPr bwMode="auto">
          <a:xfrm>
            <a:off x="6642327" y="4294868"/>
            <a:ext cx="1890113" cy="215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m 30"/>
          <p:cNvPicPr/>
          <p:nvPr/>
        </p:nvPicPr>
        <p:blipFill>
          <a:blip r:embed="rId9" cstate="print"/>
          <a:srcRect l="3571"/>
          <a:stretch>
            <a:fillRect/>
          </a:stretch>
        </p:blipFill>
        <p:spPr bwMode="auto">
          <a:xfrm>
            <a:off x="2555776" y="2564904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0" cstate="print"/>
          <a:srcRect r="5301" b="7439"/>
          <a:stretch>
            <a:fillRect/>
          </a:stretch>
        </p:blipFill>
        <p:spPr bwMode="auto">
          <a:xfrm>
            <a:off x="4572000" y="2471830"/>
            <a:ext cx="1728192" cy="117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m 3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220486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324544" y="66784"/>
            <a:ext cx="583264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  Pragas e doenças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580112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2046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674324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843808" y="1196752"/>
            <a:ext cx="6300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Cochonilha do abacaxi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Dismicoccus</a:t>
            </a:r>
            <a:r>
              <a:rPr lang="pt-BR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brevipes</a:t>
            </a:r>
            <a:r>
              <a:rPr lang="pt-BR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r="2632"/>
          <a:stretch>
            <a:fillRect/>
          </a:stretch>
        </p:blipFill>
        <p:spPr bwMode="auto">
          <a:xfrm>
            <a:off x="2555776" y="2420888"/>
            <a:ext cx="2664296" cy="177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437112"/>
            <a:ext cx="2550250" cy="200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 l="17816"/>
          <a:stretch>
            <a:fillRect/>
          </a:stretch>
        </p:blipFill>
        <p:spPr bwMode="auto">
          <a:xfrm>
            <a:off x="2596105" y="4293096"/>
            <a:ext cx="2551959" cy="230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3140968"/>
            <a:ext cx="2495178" cy="161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2420888"/>
            <a:ext cx="27477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324544" y="66784"/>
            <a:ext cx="583264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  Pragas e doenças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580112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2046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674324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843808" y="1196752"/>
            <a:ext cx="6300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Fusariose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 abacaxizeiro 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Fusarium</a:t>
            </a:r>
            <a:r>
              <a:rPr lang="pt-BR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subglutinas</a:t>
            </a:r>
            <a:r>
              <a:rPr lang="pt-BR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www.ceninsa.org.br:8080/portalCeninsa/novo/abacaxi/images/doencas04.gif"/>
          <p:cNvPicPr>
            <a:picLocks noChangeAspect="1" noChangeArrowheads="1"/>
          </p:cNvPicPr>
          <p:nvPr/>
        </p:nvPicPr>
        <p:blipFill>
          <a:blip r:embed="rId5" cstate="print"/>
          <a:srcRect l="66599"/>
          <a:stretch>
            <a:fillRect/>
          </a:stretch>
        </p:blipFill>
        <p:spPr bwMode="auto">
          <a:xfrm>
            <a:off x="7164288" y="2348880"/>
            <a:ext cx="1336204" cy="2105026"/>
          </a:xfrm>
          <a:prstGeom prst="rect">
            <a:avLst/>
          </a:prstGeom>
          <a:noFill/>
        </p:spPr>
      </p:pic>
      <p:sp>
        <p:nvSpPr>
          <p:cNvPr id="3080" name="AutoShape 8" descr="data:image/jpg;base64,/9j/4AAQSkZJRgABAQAAAQABAAD/2wCEAAkGBhQSERUTEhMVFRQUGRoWGRgWGRsdFxcYGBgXGhcaGRgaHiYeHBokHBUYHy8gIycpLCwtGB4xNTAqNSYrLCkBCQoKDgwOGg8PGiwkHyQsLCwsLCwsLCwsLCwsLCwsLCwsLCwsLCwsLCwsLCwsLCwsLCwsLCwsKSwsKSwsLCwsLP/AABEIAMIBAwMBIgACEQEDEQH/xAAcAAABBQEBAQAAAAAAAAAAAAAFAAIDBAYHAQj/xAA/EAACAQMDAgQDBgQFAwMFAAABAhEAAyEEEjEFQSJRYXEGE4EyQpGhscEUUtHwByMz4fFicrIkNJIWQ2Nzgv/EABkBAAMBAQEAAAAAAAAAAAAAAAECAwQABf/EACcRAAICAgICAwACAgMAAAAAAAABAhEDIRIxBEETImFCUXGhFFKB/9oADAMBAAIRAxEAPwDhtELTrtB3QfKh9OC00XQGrCBG7gyap6oZp2lYhgas6jRFgzqvhGSfKumv5CLTB1XdF1m9Z/07jKPKZX6qcH8KqKhPAmBOPIcmm0pQOr1TTXv/AHFn5bH/AO5YgZ8zaPhPrEU1fhoP/oamxcPZSxtufTbcAE/Wgle0tf0Gy5r+j3rBi7bZPUjH0IwaOaHpGq1gtNdn5CeEM7BfD32TJPHYEYqr8May+923YVz8veCyxI2/ekRMR+ta7rfTrd5gj3lsWVKgEZH2V3Lt9AfzGPJJOqsaMU9mS6/8LtauEWFuXbcE7tmfCPGSEJge8GOQKAi2YJjAwfSeP0rqFnRIt0LbDrZkW0gHdcIGZMCRkD8Rii3UPh6yv/qNUii/kbUG4FQcMwXw8gCT+OMKsxR4vZxq1ZLMFUEsTAAySfQVsOgf4d3zqkXVWmSyJZ2kQQqliAQZ9JFaqx0N7ZH8Iwth9zO6W5d97SNjQAFC/d49Kk6b0i6hV7VyDDm4z/6z3AwCqS2AhGR2x6ig8utA+Ouxtjouwul/S6e1aElWVoc8QQqFnPB5A5p2l6RpBdV0uOzoQwtrtXg553Mx5PbA7Vaudct2ytrUdPe6Ljf6iKCHY/eZD9l8En6wTTtAOnfMJQfKuRt4ClS44jb3Ej296nfs541YG1OoZHLabSKNxxdb/Mc7uNuYt8giBIxmn7dRIe811jyd1wgLH8wIIBJmBHFSdc0V1bmy3cuLYABizZMEeW8Njj0qh1jS3HHzbBm2QFFuSDuWVJA4P2QAAZ/c1aJTxpBHVdXsGSbgNzzCMQPTgA1zTrusL3WE+EEwO1Frdttp3AqZ4gg/gaE67p7li0AA5G5lBI8wCQSPXimxYlF2InukgbSp1y2QYP8AX8xTa0jBrS3iqCB9al6jrDdU4YvADY8hySOcD8qIfC/QTduASQu3c/lAj9SQK1nQuh/wtx2b7TDb4uABk+84/Cs0nGLb9k4wbZg+ifBGq1QDW0hCftOdo985I9QDWz6L/h6lq0G1Jc3O6KwgmTABAk4if2rb29HgHxSQICQM4AH6n6VUe/8A5neUBETJWMZnmam/Ib6RqWBvvoKaPQINPbNgQBB2FjAwcR5yTjvQm6Rm5atqhJO4EDcxmN+MyRzP50WfWBbRMbWgeAEY9RjzJmKDXW2Hw5AJPHAIgz+ntWdT+12aeH1osr1cKBbuWt24beJwcQcZGY4qj1X4Q0l64pM2gZlUAkt+BAjyokl8KciBBI8/YevrUHXCP4feID2ocEmMA+ISfME48wKrzdUQ+KLYB1X+GFtkDfMIRtzIAhZws4nMTFQdG+B7CXGXYHZMk3mDADzNtQsHjB3Vouh9PTUDerN4iWgXHjMcANA8+361sbPSbdm2QiAvBmIVUHJkx9eCT5U3yTa7DwgvRmtN0QhQFTaOwARR/wDELApVV1vUyrkBCRgj7IwQCMEE9+9Ku+NsNnAhUyWe4qCnI8V6EX/ZkZdtlh2FWbr+CMwfLiqqXZFSb4WZxVZK4kfZV0eqNq4HABiQQeGBBDKfQgkH3qbqOgCw9uWsv9lu480aOHXg+eCMEVX1SANjIOafote1omIZWwyNlHHkw/QiCOQQagXK1an4P6auptamxC79iujEZEMNw3Rxxj0obc6Ut1WuaUkhRue03+ogESQeHTPIg+Y7lfDist5LgDbAYYqJ8OA4MkCCGjPnSvoKNb0n4eNizDSjP/qMo8bTxZR/urGWI8xngEhoDaYgXV3BQxQWxFtRgqP5rhHO5YxGT2n6rrrVx0DOBY2yXcgbhAhDJA5EtHYRmaB6z4jslvlpehD9oqjEccl4BOSfutGIiJqH2kaFUTovS+msyIEtkIMkg7d3m2AQvnC58zzVnq9rdaIZGWJKspSGaIXcDMjJ57wa5wPiZRldTdI+8f8A1LKAOCU3IsEwIiJP4z2P8QWulVLultCfFAIYMR4mtsWI47HEnmg4SO5I066IrYe4lwh7asYaNojmVBiefx/HAa3q+quMXDXWAkbpYKJMGAsRghYPn61ttPaUW7q3Li2UvL4ZtFVZyFAgyV2lf5cmFx5gU6XdtgKVAcnMg7dpGH/6vMccVJaZWrRD0Prd4kJfbJKm27DIcGRJEeIxgnuBgzVf4q6YunuOxZyLjllIYHPLSCOxP81Ta7pdsW23uCsCWngxIgDhuMAd60XSQmp0yA211BELuu4XwyFLeoAUERPIM96XW0TlFPQF0nzd+21qWDlFbdgKcEyVEeGOTmO/nRCz1BuL9wO8yWQggKftBsEMBAMEEgeVEt5H+p4SoA3oqr7xJLC3gSAJgSDzQjX9Mui98xFxggq275kwJcD7h+zOY7+nWI1s813VrlvcLoRiSDsCbl2/9xPfyHANZzqV7RXrx+butsBtBWAhBwpOCRAj9IxWxvXB8pBcTEhCsAmSSBgekcGgev8AgvT3XLrcZYwVUg58oaGU/jTRkhWmZfW9H07H5eme4boyRcKhTngGFzQpem3AfEpUCSdwjgwfzx710fp/RrdsBflKYwHYS8dgT7eVPs2AZBhyCR4oPHAn0k/iab5aD8dkPwZaZVuXCR2VR7EEn8x+dHumaZ9VfUy2xfE3nx4R+Pb0qvpLBJKgpbXbMtIUGf8Af8qMaPVLpdMwt3Ee7dht3ZVIwwHPEke9ZZS5zbHhDiqZP1a+GJtKp8BktGAwBEY7xH9zWc11iVInaoMtH4wBgE+k88zUrfECW5VcxjPHJkmffmhmr1nzfszngA80yxlHPRZ0ukFxhd+dMRIYgmFJgAwCBk8UW0V87SQnoSDj/f8A3rMadyHjaQBOCOZOZI9uDRHSal1YEAKoG3BMNkEsZOTiPallhb9jRy0HR0w6i2UTczKAQqg4jmTwKktfDbWLZ+ZfRTyLbElufNooLf16uf8ATMCeGIj6cRXg0yEK4t2yZyu3t6nk8fnPanUWlxfROTTdoOaF7enTZpixZiSSB4fEc5OAPaaIdPs33Um7dYIpJFpD4S3be3LeowPQ1ntFr7YlWOy4WwhUjB42sJx9Zmth0tvlosjEe8e/vQlFRAm2YDWfEFsXG3glpJMKSATmJIPEx9KVGeqfCmnvXnuC+ihzugEQJ5+8O9Kjxiw/+nCDXlKva3pWZB1toNXVXw+9UdteqxFVhLjpoSUbPbwzmo6ma6WEGn6Tpty79hC3mfuj3Y4H1NSaoZD+k3by3VOn3fN4XYJJ9I71rxfJVBqCvPjMKGJInYqKfF3lxgT51nxoFsIWNxWuGR/lthBEHxD7RM7cGOc0W6L0priqXlrjSFDCQqDgL2yScAeXqKjJrstBMiXo/wDE3jcbCjkMfEc8hfIT5j960mis29ONtu0jepIJntgA+veabds27NsqVYsPtmYgzkH6+Zk+Qq7pJNvwae8FWJFs7QR2LQQT71mlOzTHHQUHV2uIyvpCwWQD+cN27+WMUOt6dLiEG2y+o57yMc+ogjiRTf4RmJ8N0ISCeCZ7krukx29qE6jWNZubVuMPRkkEcyQdrZ9QeKWI7jRqOkaYqsJdV7b4NtkJtnsZX7hkfdgdoNRanozaYG5aTdbdYuWg4YBc5skxgSTtPYnAgUOt/Eotkb3Hj4wQs5IO6IGT65NafTdSLIVZW2sDuGGifvbc8eYkU9tdk2ijodFZ1SFGe2QSPlOJEMo+zcA8JUxEGCKqp0K5ZZgxVBAZguIJcLEgnJ+zAPA7V5d6d8tzcSCWXxrgJqE4DRmGH2Sfqe1FG1KtaR7pIKhlYwCT8vxJz95lJE+096ElrQE97BvUrln5alibQRiAVAbBA5HLA+fb61X07LZYJcZiLpm1G1Z4Er5SfCSYHHkKp9d6Il8q9q46LeLKVgbQ1slRI7EiJPp61YvaVNRqtRp/5bQtWyR4t9obyymckn5gpuJJ9k+t0iXDsvObcANbUlg8jEhSATHoTzMioNRpVuEFr+0cGAZLAYgtA55xQLRdUVkALh1VjsBRtyt2YAbo9SAJ70ZA+daN6y1zcMtaeMkmcbh9R28qHGmdsI6q0VQw4JAzPbjGIzUHSunuQd5jkCIwZ5M/vVSxrixO61dO6FbgCPOcBSJwf1qfpQuQdj7hJ5+0uTMqCBHEVzuhlRNqEUB/nxctgACQD4myJAEGNs5oDrOvEtgST5nwjtx7Ve+I9SEtqguDdncqiJY8sY47D2msqH8Q8pmO5P696aC1YXbLVlS095k1Poeo3LQkHdyIbiMZBEGfY+eM01bm2F288x+lSM6HEED8aKbZTgrSoZf6izuCqkTyFkz65q4NVdC53rbBHP17djVjQX0QYUZ5PfFWtRYW8PCMj8B+FPH9BOCXSK9vXANLZ8j2qe1qyh3I0zMrjj3oHqtMbZ2zny7R6V7pdXtEAiG7mCY8vSi4krRsNL1PcAZAGQwJ8QJiM1qen6tWXBEglT9K5WGZSCRjuR3FbPpusEjY27AMT4iBx9f1rPlSQ8DTXNLaJk20J7+EUqrpqyRIAz60qjY9Hzmygsc/XtUVSJbyJp3ylzLcV6aZj4kmm04YSXRQP5iZ+igEmn7rK8B7h/6oVfwUkn/5CqQNezVLsQv2dXnw27Q//kt/5k0tTqbt5wruxBOJPhHsOBFTaPot1shIHkcGPP2ovotGLZIZdzAE5HGKXJKKX6NCMm/wk+G7VsxecBiDtVQJ2qDzt7mPXkjzNaK5oXvxnYswqAy7DBG77o959hU3R+hqyB2LBIyQVEmCxCg9hiSa0dlls2wqGBH2l5kjALGTJPJEV52Sdm/HGgPa6Qy7W+VMdoCg45Lt+w7VYTWDkrbtzPDvPeIIxUustEoGFwkNO4NJJK+pPHap/wCJth03JIEHHAmZ9+1ZXNN9GlRaRTPxXbtrsKXd4wSzrBHswj6RUljqumvAD5gtufOV7jiDsIx2ihvV7ZdfmQPlvBi5Mc8DzIkYq90/W2Lahbthbg7bVWTHbaf271RtREUeSsodS6Sis1u6AVOeDjk7h6dyMU203ylRNuzPguB2KbSBgEknOTniiXUNRbCJAd1YTu72RmJ9hGBnmszcQqu0sGtkllbsjHvH8pBggfvTQnfYJQ1o0ms0zvbkFUuoTtbGzcWAKn/8Vzw8cGDVQ9QFzTgkBdpyrfaV1baV8pEsOPI+VSdJ6iHAtt4iiwVMEMp4jGSM5/7ar9S02260xt1Ku4E8sgC3MDgspB55VjV4/wDUzSW7LPRrBtWWVidyXFuWyTOSF7x9k5586ZY+GLdu7vL37l43QyIMKomTuMzAnkwIHrVHpTtauhWB/wA3i2MlXAIxgiAInspAon1K3cNt0i8FcZ2bmaRx8xwSCCAuD60b6EaLFoWQ91l0zBSXJuqklm7tEghTB7R6ZoPp9ahLwyndAbw7SRBAk4qXQdfuXAETTXrjwJAwuO+ePrFM6r04lDeNk23wWAh5KzA2rwxnzNCt7OfRaS7B8J3RAVfsgAKIMn7Q+yPSe1LXWVtql4gW2J2wftERJJAG2Acbj+dW+hdK+betoillgMZBGz0J/Dv2oP8AHHUrjtcUqFtIzW7RP3kBiYAjMDMduZrqsCszWpvhy77jkwD3xj8TE/hVp7C2UA5unJJ7T90fvUHS9FP+a2FQ4xgtzJ9sYox07RO03WQvuM7mx6k+s/pQnLX4aMcd/pX0vSS+QCSfyFEbHwg5yF585/QUWv8AQGtojvBAzt3EA+WO5g+VX+muHtqQWtosCFPJJgQRmPT0rBLLPtG/61VgdfhG6D9khvXtUOr6TdWPD+HetQdGS5f5z+H7MOQD6Ed59a9GpvKpG1LhJnxHAHuM80q8pp2xXjb0jnXUNM5w4PM8ZH18sVS2qzRGY54z7DB8q6PrXBbbdARuIPGfJv2NAet9ItiYEeR7TW/F5al2Zcnjv0CdBbtuny7hYMMCP2/pUgsPYcTDQcevt5ULuHY4WeCMitBqdQGUbcn15xGa2SWtGPp7DlvqixnB8jyKVAQiHLETXtZeP6Us5i+p3HNMuRzTCtXeidLOovLamA3J8h55IrZSRmtvQ7ovSfnuVLhAqliYmAPSRWh6T0RbDvvQXZA2MV/RTiTOJ8qKdL+HLulMIivu5ub1BAPAEifL+8VYbSXuAyoZ3bmd2J7E4AH5ipTnfTKwjXaLNvRbhyN4ySTtnIhSO/vUeo0AUDAJJHhWPEPvGRwO31rzp/T7wkm9z3S2vAP2jvJP5Tipvhzp7Xd165cJAO1d3LL2IAA55ms85UrLwVs1mg1enSzLCGOQs7mA7AYz+AoTduNfdhbSN0bAMiMTukc/pUB0YD4MsOPbz9+0V0r4N+H9ibysbs55rEk3LXZrnKMI2YrSfBN+4FEFGUzuzjEc96saj/DrVBSy3BIBwRG72PautqgHaKdFaI+NLty/0ZH5b9I4PqNFqLQa3qbTBWUZBJxxEj3NDLjKl7cGhVUACDIzyCR9frX0Rc06tyAap3+iWmM/LXcODGaEsE1sePlR9o430bQKWLo4+RcJ4zPYrI7yJmpF6TaC3kWfEAQuCPDO+O4PmOCM9qv/ABH05tLqiqJttvLggYJiCcdvT1qql8bpXcTBBHbHB9D3mayptOzZqUQL0rpOy6GRuzggyZBgx7jkexqnrrVy8LbchGBGcqRg4PKkPBHkooxq+qm1edwdqmGMAQSVhWHlMk48zUdu0/y/mFSMM6logmQQIEkRB7dxHat+KXLaMWZcXTBOl1dq3ca9qBqG4TcFG1MRCkHI9TP4zVvRdT01xybLXlCQGmV3EgkuCGnEE7RGF4p6/Dd5f8y7dQLcBD28hQD9kJGRgd+at6boyCEIhLZO2fvNPiacEZ47mmbROgbq3v3HZC7rbQks7NDuBgCR4VHqJMEHFe/DLaq9eXTOlwgE+IAnwEHLM3AAMqT3CggzRnTBGbYQwYYXDFGgGIPEkAY5nFe3rAVGt9mJEtj5e4zlyZDZEZn9hyA0bNun2+naPaLhLkeK45Esx9ewyYHYVx34kD3LwUFmxtgSBz9mPcTRL4ka+uxTqnuW0Y7EbxGIEePlgM5nHHandGt3NW7Xn+4BbBJYrIHiMknABMZ5Y0XJRjyYYRbdIXRdALYX5gkcBDwW/wCr9aM63XlyMwF7dsenl/Sm2um/LLXQxKJ90klZ7GMZBjNaP4a+HvnH5m3BO7JMDtiaxTmvRspxVsDpob98gt4lHEg4YeXlyakbpV1QYSIz9kwPaus6bpqIAAOKdqdKGUiBmm+KdbIf8mN6Rxa1qGXkgT+H1FKx1EFmBcTMR5UR+K/hxrRLlgMnIxzkR/fas/pNKwYL4yXIIJyDGSZiAZ7VHiq2a+XtBS9dAwSH/OT6fjVXWo2xipDDuG7Dgiat6volweLbA8v1mKF6i/GGwJGO0fWuiknoLk2ga/TLbqWDeq+fMH3g1W07bTk+LAj2NXevadrCi9aUm2Y+Ys8eTChevY7g3nB/HvW7x5vpvRlzRvfsvha9qTSsCgJbJpVdozckc66X0579wW7f2m4nj1JPYAV1PpfS10qoipt4DsxGWgmSYkieB60B/wAOOkqA158lvCoiYE57ck+tbzqWmNyyF3Few2wG2jkTkf8ANHJPdCQh7KOpSVJUKD92d0HGJIEj8KZbtgL4RHsMz65xVpdPsUAR5gkAwPSaSzjBn34HtU0VYLfRXOfmMQcbfFLT55MflijK6ZUtxuEIIWO8VHsh1EfaMD/Y/h+VUtexAjcIyInMd6yZ9ySNOFUrJbGsRXFwgGMQR27V1z4e6tbv2gbcQBBjsa4hrn2wvb7pMbe3bzroPwJ18bRbC5PJER/zQjL42pBy4+cNdo6HSFV7N8FtveJ+narNejjlz2eW1QqRpCvauKBfifo4v2WBEkAkVxq+p2uCSoGCo+0QIODzyOPau+XBg1xHrun/APVXdsgbmBiYxHr6/rXleRDhk17PS8WVxcX6M31PUFQwYIfDhgfEBzBBHY9x6+VD+ndYvXC1kCVPg3kZC5+gMBhPp6TWp+IOmA27bsAxIgbYAG6R4vpQLpuvuXLyqbbBUcMxtKWJCTtDSIH229siqeO9MPkLo3mn0zPZEFrcBckBywxMKCZBBiprNqywnxeIwAwIJILSBugfdkZ4pj6cjxJcZfDAAyJEbeAdp7ev0FW7V1s7iU29vJf5s/Z5jzpuyG0QXLCBSEWCp5JHhPI9j9KD6nV7FG63uaCQmQGJzifCfeRBnzyVW0vzC6qrbpJ5OTj7RMV5r9WSn+YouCBKRg5EmO/nHp60v+QnK+o9S1D6hRetkRKqjoTAJ5wN2DBkfpWw+Grb2rTW/EXLQQR3AJfB5HNTO9q24KKVVNwKxIG5TlS32RIEgfnUtq40w4EnO4Rk5kEdyJ9Oanmnf1NGHH/IhTUb71uyN5WT4R3Mfej7smfrXZOhaIWrKrEYrm/wLofnaj5pVot8HsdxJx6eldYQQKTCuUrfol5Uq+qH14RXteTXpOjADOsdDTUIVYex8j51mrn+G6SCtxhH7en0rc001nnhjey0M046QF1PRB8vYM4xNcv+JujfKfuPUfn7V2e4aw3xrs2Me+0n0HoDWXLFRdo04Jt6Zz4agsjWZ3ArAnutZrq9spatqcEAfvRvTpLgl1Xwg4OYPtx7UG194sVVTu5Bkf8AVE/gKbGqZab0OsXTtHNKjVnSptGe3nSrTzMlAf4fMaRAJLKzjHA4aT2zkfStf07Ts1sbmYnAyIH07+XPJzWT+BNbbX5ttWO7Dc89jHrx+NbfW9WSzb3PI3Tt8LFdw7MRx7GO9NJbYYvSFpt2PC3JUmCIH17GpRZIICgBRz5+wirentSA24NIBwcHg47xz3qC+QrBiYXjB5njEZ49KSxnso9S05D2ypz4s/SQeefDz6VT1TkIwJHB8Xnz/WKs9d6kiC2Au2WBDHzE+ncEVUv67fg/aJAXH95msuSL5WjTia47PLPRXuqNgI9R24+taz4G6A4utcvKRHHaSO/1rz4b1CWW2M24jJIHc8j6Vtb3UEW1v7RiO+MDyqfK7TYJtrpdlpGi7/p4gDf554Aq/NCemap3AdkChgIUmSMdzRRWrd42RUzz8sWnQ+lXgNKa3JkTxq5BqNLu1OoV924sxBAMTMrjyrrl+5AJrB6nVW/nzuBJgMeO5jHevM8yX2Rv8P2AtbfRNNcUgKQFieN+4Eef3qb0jpViwg1Cq25wd0Swk5OO2TS+OrSB7SrkZO2YknG4+cc1FZ6uouLZQkCQDGBxxA9cHikwJpMtmp0GFAaHAgHjH7Aen6+dN1LEEeGV5JEciIwRx69qbbVUGJUz6xPlBPFWLeozJAgjv2q1kKI0tgeJRgxiT6yADxkiZFMZVM4yDg5I9COB3PEV5ZvhiYKz2j37U5bdzO4gifDAIxjBM5POfXijoUB9X0Ybd8ofY8RJzMySPOcd+KFjQF7YL5cHcGI8IxIJAxMTiKn+NerfJXdcLqZkfLA8ROAWkzgSPWT7VD0Trg1OnVt0ELtYdwVEGT7GR5g+9Zs0JKpLo14Jprizof8Ah8qBISJbxEiMt3rbrXIPhrqC6e8PlcORuB7Hg/tXV9Dqg6ggzTeO0nTM3lQd2Wa9pV5XoaMR4wPbmo7eAATJHNS00ipT/tDIZePbzrnP+IfUAVYKQQBt+prV/FPWl09osxAaMVyPqHUjcYu/AyAOZ5mO57xWLJJylRu8eFLkwIJAAkLyYGSdvP8AfrQvX9UFgrOSqgAe/J/Oj2tAIuOxztxPecYjE+lYPVWtz9yeBGT2xgeVacMOe30dmnxVI2Om62xRSFOR2VY/OTSqtoLOrW2qqjEAY/y2P515WjRl2Bfgkj+JUnBUEiO84+vM/SuxaDSsAoLlR/LA7/2ea4d0LU/LvI3IBz7Gu5dMulxuXxE5mfP1rsi2NB6Lny1GNxYg8nkekDHfvQ/WWlaAyhhIaCCcjggRRK7ZMiTGOB3PeYk1S1YhSdjOw4VYBI7SSMGTxnioVRSwR8S6cfKnb9jM4xzUHTtKLyQjBXwwJ+0Djn64qP4jbU3NOyrbQOw+xJZozgwoWazHwj1EsDZ8S6i3lR3YAeIecwBiknF02ikJK+LNbbNyy7bvtbskYXHEfjW4HxAjWlVhyIkdmjBHnFYa31FNSiQDIOQeJPPuPI1budPe2BtZYxgiTHkPX1rFJX+GpJezcfDPxPvG27HzFJWPOMT9ea1a6pSOYri264twMOCZC+sjiPQflV7/AOpb8lRuHpnt7f1oRnOHWxMnjxm7ujsIujzFNvalVEsQK5BpfifVI3haZPcf1JqPq3VdTdIV7hE/yR5cSYrUvKyVVEH4aT70az4u+MwAbVozOGI+7PEnsaxug07M0q2Ad0Tk5HPrTtJ002h4ThuQT4S0d/WKoX+tHTG4qFFRsMx4BP8AL3nz7Vn3KW3bNUUscfqWPijq03l2AG6T8u0D90Lh7hwccxREXBpUAXa5kG427Gc+EBe3qe455rMfDFs6zU/M3lbdgbQV5zzz3JkmuoLrLZ2r4Ac9toP83fnz7VtUOK4mOU+Ur9Af+JVsQxmSIVj+g/Ko7mpeRsQwOd8r4ccDkn3AHr5m104CnJM92yT+PbGKjvWwPtEY7498gc0KOsDae8C7K4YGY3Rk5GdwjHHtNFbenIUgEnOASCR/zHevT07dO0wcD6CMRxGOPWmaO2ykoVz5qsDOT3x5yMGm/wACGI/xM6Ldv21NpXbacqqz+mcc1zDRa25pb0jlTDLmD2II+p9q+j7ykTCCPL++cVkPiH4B02oZrrIbdwQx2ztaMkMB5xyINPGWqYK3oDrlckyQWB7kAYJ8xRr4b+MbtgCRuTj15/pWL6x/iHaYp8uwTtlXMxKgQoUCePM/vR3pl21qVD2GcCCM4hvUfzCZ71knjcVbRsUoz12dW6P8dWbsBpRv+qtEuqUiQRXIendOLbN4yoiUBEkcE9przrHVb9k+GR2ED9eK6OaS0Sl40W9HXzqBEyIoB1n4ys2QSWBEef7Vx7Uda1bEbrlzaRBkEDPfGe1eafSO7kxjEEgknvIJJ9aMsknqwR8dLbC3xB8Qfxe6W2Jx+fbzmhNqysHLAKckgCB6ec4qDq2tsW1Iu3F//WpJb6x+9CtTf1GuYW9PbK218P8A0GO7P/vXQxSl+FZZIxRV6trPm3NloErwAASSa2fw38FrbTexPzDx/wBPsP74q38OfB6aUbj47uPEe3t6UfacyfwHFbdJcV0YncnbIBpYxH5n+tKnFnPl+FKl0GmcO3qpCyFBIGO2ea6p8L62EA3dwOew59Of1rixSe9b/wCFb5RLQOQy/rMf+I/s1aS0Ins6pavBgYz65P5CmMrY2k/XE/lE/ShfTNZFtWEwTEHkGYb9KJvqwACx5P41FlEizYskzJ9vTzzFZv4n+Abd6NTpm+XqbZDBvuuQZhgMz61pLbfyjEcd/wDap2ukjiR5Dn8anVPQ96OUP8JdRt3TqbQRy8ubIP2d2Su1oyJ7Un+KCmL9q9bznejBfx/5rr4ZYwYMcd/rQrp2luozfPui6p48MFfwoSSl2NGTj0ZG11RL6hlZgqnG0ysx5j086lSxvWUJDzElgFie4j+4rV6v4X0ztu+Wqt5pKk+vhic1Wu/BtsjPzGHkbjf1qLxb0XWVVtAG4RaaGvISMSCJHOPxqpfcLbBLQJ8J5kniB3Jij+q+ErePl28DzzI75OazPU+hrYu/M+WxVjADywH6xXRw72wPLrSItd1HU6kfKsKVHG9xCiOc/ssn2puk/wAOHbxau6WUDwleJ5JJPYccTW76XpEuIrYkDEcfQUv4e8527ltr6Tu+varRXDSJSfPszmnurpv8q3aKoAMMMzySfP3ozo9SGJMEwRzmY8jxPnRnSdMiSWDjzcflPlNOXSZO1QQfyPce3ejYjSGNqLZgF/x/KAe9S6d1txO0BjEzJknEACvWTfFsKZUnsNpODmvGZ48K4nEAQQf0+tcwJBAXQAWPAz7AedRAs7Y2bWxgkNA+nMVUtag/ZmDP4ZyPWatLrIxAEULDQ97TAmAImB38+ROKq3rLEcCG8JAniM5q1bYBY29jzkn/AG/pUbXCAAAYMccya4BnNP8AAOhRGVdOjbuS0s0j1bI+kUAf/DR7R+ZpHFon7SHc1lx2EnxDmugiwwP2hBGcefHHeprO4SC8jtOY9KP4cm1tHNL1i6hCqPlXTgoz+GTwUMxn9fKiVkaj5bK6Xd8AgnYROdy+LjtB7VstTYXkhWjIMcE+WMc1SvXVH2gQI8qmoF3lsxur6bqWGxCSJGGhVHvAk58q9vfBbXo/ibrwBGyxKWx7kyWOOSRWnuuHJgDjB70y0ijG4Bz2U5j1p0lEm5OQC03wLorYj+HDN5sST75NFdPpxahbaBUA7cCrwUcMZ55j+lVr7SMYjtzNOm2I0kMuXnAwAw7Zz+J7V4b5OMD6inHURgqfpnFeJdV8hRI8+RTbFtC8XrSq3b00j7SfXmlXUC2fOC3DGYP61uPh9AdLZcGCCVk8YZjn8B+Nc/Jmtz8I3gdKQJlCWPvPb029vWtElojE1mg1RDMJxmQOx/vNFUugrkT688fpQVGEqQYJAho7xw3oRH41dt2YUxjufzqMtjxdGi0+p3L4YPpxVy3fBxgD9PSslprjAkkmIke9ErGvUqCYEHP9fzoNNDRkmjRWra+9Skxx/vNZrR9SG4gzAPI9ePpRS3qwCDiTxStIdSb6Lr3SOVz+VS2ZbkwJnFRHXjPHlTdZ1L5aboEcZ7f3FLVDJ2F2YRyIoPc0jlmXbuQztOIWe49aj6Pr1vbnI+zETxkZx6UYsatSJ7DzpWmxrSB3R+mmyCpAMGcnMkZooLSTjmO1R6nUhcyPURzUFl7asWWBPP8AzQVnOmXn064G0EetV7el2k+I/wDbOKkuanGIn3qJtSBTVYt0JtPjA5M/Ty/rTf4MAAKCP0pxvnsc14b3mc8fWg7OVFG9auEMwUMVn64xFDbK3mcFpUd+J4/rFHNNd5757dvX9KkAXdDAQRHpNCL0Forfwx28liCMzEzwDHarhsOBMz6AZ/WrXyV2le3p516NRAHp59qerEsoaxyAImWMcZmrH8IQJLfh++KfqbQO1iY2nHnNK+7zIgiPsn9Z866kdbIU0fiJk5/KoBoSTB7efcfvVi3qMjdyTApuu1IQEswzxMAUKCmwbd0e1pgCffNM1NnOMz2g8e/FXtNfR18MMQPeKZeuzhjnsBXHFFNDJgj155+levolHY4p94mKjLr97/aicRLohzk+Umq+osScYI7fXzqbUa1OC0DtHM1VPVV8pPH/ADTbF0TjTHy/OlTkvAiTj60q7YLR82Fa03wTqINxfQGPMcH9azl1vyqx0fXG1eVgYEgH1BOa19ozpo6dpV3Wg/8AKYHbC5H5H8qMLe3bTiIIP1zQrpAgOvaZHsf+at6cRCef+9RKE+zap8uKS2f8vE5Az+XFO+XvtxJBHemaPUH7LCAMnz8j+xotC/hL0zh47Qc+hzV4dJR7q3Tu32wdgnA3c470MupsOJIJ596MaDVSPEYIqcisB+o00CZ7g1LrIe1IzxP7motWT2zNUDqdqndxtJpGikXss9JRVRwTB7Z7Cn2uosJyCO3pQyxcAUc55qRbkE8UvHQ97DnUNcpZYfBH4R61GvU0C47Y4nmglzUAiMD9Kbp7qq3c+k/tSuLGTXsPL1cBipMeRPH1qZ7xOQZXB9x3zWdt2oEDIz34/rV2xr2CfLiRGD3FU4k3IP6fXzlYKnj09KlGprKi/A2ho/rUK61gYLxPAmucQJmlHUFVpDYGGHl5GKn1mtAZQDAwQe341jhb3MckN+pp+QpCsdvZT5+lKtMdxs6Pp9am37QM1ALql2bfIYDHlGKw+nfbDHgc0RS/KMRgnPqBHFM2JxNBd1ezxFiwkYMedSXfiCzGWHsazQAknPhqjqLoaCImc0OQeCNNe61bH2fE04ETFZnqvUzqGXkBeQe+eaWnv5JzMx7V7fKq0KA2ASfUmhLoMaTLfTdULSkrJJPPb2qS31B2YxAzGK8N0KhjgeVUEugsAW2AimSSQrbbLrX2Il3xPAx+NUNSpJADd5PrTTaGYeR+tMst4xGPOnSrYrd9FnUDHHNRvbGzyqTVtkR7mquo1AIxiOPc0Ak1m8ABIY17VUaEHO85/wCqlTkjiS21/mpMq9jTLY86kUd6sTOg/DnU92wz9pR+IENP4flR2xqpugeuKxHwxqv8oHvbcz/2nP7mtnp7AJkH2+vFJJDphW5a2k/ytkehpi3sEnj86mbNsTyB/f71RsXzuIPkOw/vih6B7LgG5ZH50+w0k/nXi2toOcEyPrUGsLq0qMRMd5oXY3QWVeYOJk/7UF1QkkAmCDirPTtZ8xQRKmYIbBB8jUfVIRdyrLAYBMSZ86m3WiqXsn0SkoqnEACfYCq+tdkwoB9+9eaLXfMWRIgwQfOprqg5mZoJDXTKd3xAgj6A1WtJsfHfFElHlH1qpqUhpJ+o7V0e6On1YV6Um6ZHHcV66AOQO34VDotWyqAIJ5yPP1rz5rB5IEHt50HoCHLewPCDmmXbiscoMcRUTmGk8RiPOvbNokkngd6ZHUQXLDbsTjy704HbP7+VOuagEiOaivNJjmaFBvZeJJVMCGP5Af8AFXRbJHlHPsKG6S+WfJhQIAq6us+1PtSsKWyS6GCnw8+RqhqznjH5ipLRZiSZiTFQh/E00EMPtwTgmOfwqvpOlNb8ZdizvJ8oE4A8oNNQSYU8kHyx/SigtM0SfTHEdhTCN0V9QrsxVTivbljERnjPNW7dmKqNayxJk5NMIuwZrSykKBA7+cmrmktmJNQCzEkmT29KlsGVjuOZophZbUbhPM/kO9D7y55wT+VW2u7VPnVFpiT7URfR7MYpU0D1pU4hxxualfmlSqnsVhr4W/07vuP/ABatzoDgfT/xFKlSTOiF0PNUNQPH9f6UqVKENaTKpPp+tRao+Nfr+tKlXLsIy/z+FN+Iv/bH3H/kKVKkl6Gj0yLTjA9v2FSKMfj+tKlSPsouhp7+9V7w8LUqVN/IX0Fbf3fpVbqR/v60qVTHQ1h4W+lTv/pH2pUqMTpA0j9q91HalSonDtMPE3/cP/EVOnB+tKlSDlq3x9RVC9z9f3rylXI5DdDyfcVorP3velSp0SkQ6Y+N/YfvVG/yf770qVH0H2VLg596fo+D7/tSpU6EY3VfZFMHNKlRB6KRpUqVM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2" name="AutoShape 10" descr="data:image/jpg;base64,/9j/4AAQSkZJRgABAQAAAQABAAD/2wCEAAkGBhQSERUTEhMVFRQUGRoWGRgWGRsdFxcYGBgXGhcaGRgaHiYeHBokHBUYHy8gIycpLCwtGB4xNTAqNSYrLCkBCQoKDgwOGg8PGiwkHyQsLCwsLCwsLCwsLCwsLCwsLCwsLCwsLCwsLCwsLCwsLCwsLCwsLCwsKSwsKSwsLCwsLP/AABEIAMIBAwMBIgACEQEDEQH/xAAcAAABBQEBAQAAAAAAAAAAAAAFAAIDBAYHAQj/xAA/EAACAQMDAgQDBgQFAwMFAAABAhEAAyEEEjEFQSJRYXEGE4EyQpGhscEUUtHwByMz4fFicrIkNJIWQ2Nzgv/EABkBAAMBAQEAAAAAAAAAAAAAAAECAwQABf/EACcRAAICAgICAwACAgMAAAAAAAABAhEDIRIxBEETImFCUXGhFFKB/9oADAMBAAIRAxEAPwDhtELTrtB3QfKh9OC00XQGrCBG7gyap6oZp2lYhgas6jRFgzqvhGSfKumv5CLTB1XdF1m9Z/07jKPKZX6qcH8KqKhPAmBOPIcmm0pQOr1TTXv/AHFn5bH/AO5YgZ8zaPhPrEU1fhoP/oamxcPZSxtufTbcAE/Wgle0tf0Gy5r+j3rBi7bZPUjH0IwaOaHpGq1gtNdn5CeEM7BfD32TJPHYEYqr8May+923YVz8veCyxI2/ekRMR+ta7rfTrd5gj3lsWVKgEZH2V3Lt9AfzGPJJOqsaMU9mS6/8LtauEWFuXbcE7tmfCPGSEJge8GOQKAi2YJjAwfSeP0rqFnRIt0LbDrZkW0gHdcIGZMCRkD8Rii3UPh6yv/qNUii/kbUG4FQcMwXw8gCT+OMKsxR4vZxq1ZLMFUEsTAAySfQVsOgf4d3zqkXVWmSyJZ2kQQqliAQZ9JFaqx0N7ZH8Iwth9zO6W5d97SNjQAFC/d49Kk6b0i6hV7VyDDm4z/6z3AwCqS2AhGR2x6ig8utA+Ouxtjouwul/S6e1aElWVoc8QQqFnPB5A5p2l6RpBdV0uOzoQwtrtXg553Mx5PbA7Vaudct2ytrUdPe6Ljf6iKCHY/eZD9l8En6wTTtAOnfMJQfKuRt4ClS44jb3Ej296nfs541YG1OoZHLabSKNxxdb/Mc7uNuYt8giBIxmn7dRIe811jyd1wgLH8wIIBJmBHFSdc0V1bmy3cuLYABizZMEeW8Njj0qh1jS3HHzbBm2QFFuSDuWVJA4P2QAAZ/c1aJTxpBHVdXsGSbgNzzCMQPTgA1zTrusL3WE+EEwO1Frdttp3AqZ4gg/gaE67p7li0AA5G5lBI8wCQSPXimxYlF2InukgbSp1y2QYP8AX8xTa0jBrS3iqCB9al6jrDdU4YvADY8hySOcD8qIfC/QTduASQu3c/lAj9SQK1nQuh/wtx2b7TDb4uABk+84/Cs0nGLb9k4wbZg+ifBGq1QDW0hCftOdo985I9QDWz6L/h6lq0G1Jc3O6KwgmTABAk4if2rb29HgHxSQICQM4AH6n6VUe/8A5neUBETJWMZnmam/Ib6RqWBvvoKaPQINPbNgQBB2FjAwcR5yTjvQm6Rm5atqhJO4EDcxmN+MyRzP50WfWBbRMbWgeAEY9RjzJmKDXW2Hw5AJPHAIgz+ntWdT+12aeH1osr1cKBbuWt24beJwcQcZGY4qj1X4Q0l64pM2gZlUAkt+BAjyokl8KciBBI8/YevrUHXCP4feID2ocEmMA+ISfME48wKrzdUQ+KLYB1X+GFtkDfMIRtzIAhZws4nMTFQdG+B7CXGXYHZMk3mDADzNtQsHjB3Vouh9PTUDerN4iWgXHjMcANA8+361sbPSbdm2QiAvBmIVUHJkx9eCT5U3yTa7DwgvRmtN0QhQFTaOwARR/wDELApVV1vUyrkBCRgj7IwQCMEE9+9Ku+NsNnAhUyWe4qCnI8V6EX/ZkZdtlh2FWbr+CMwfLiqqXZFSb4WZxVZK4kfZV0eqNq4HABiQQeGBBDKfQgkH3qbqOgCw9uWsv9lu480aOHXg+eCMEVX1SANjIOafote1omIZWwyNlHHkw/QiCOQQagXK1an4P6auptamxC79iujEZEMNw3Rxxj0obc6Ut1WuaUkhRue03+ogESQeHTPIg+Y7lfDist5LgDbAYYqJ8OA4MkCCGjPnSvoKNb0n4eNizDSjP/qMo8bTxZR/urGWI8xngEhoDaYgXV3BQxQWxFtRgqP5rhHO5YxGT2n6rrrVx0DOBY2yXcgbhAhDJA5EtHYRmaB6z4jslvlpehD9oqjEccl4BOSfutGIiJqH2kaFUTovS+msyIEtkIMkg7d3m2AQvnC58zzVnq9rdaIZGWJKspSGaIXcDMjJ57wa5wPiZRldTdI+8f8A1LKAOCU3IsEwIiJP4z2P8QWulVLultCfFAIYMR4mtsWI47HEnmg4SO5I066IrYe4lwh7asYaNojmVBiefx/HAa3q+quMXDXWAkbpYKJMGAsRghYPn61ttPaUW7q3Li2UvL4ZtFVZyFAgyV2lf5cmFx5gU6XdtgKVAcnMg7dpGH/6vMccVJaZWrRD0Prd4kJfbJKm27DIcGRJEeIxgnuBgzVf4q6YunuOxZyLjllIYHPLSCOxP81Ta7pdsW23uCsCWngxIgDhuMAd60XSQmp0yA211BELuu4XwyFLeoAUERPIM96XW0TlFPQF0nzd+21qWDlFbdgKcEyVEeGOTmO/nRCz1BuL9wO8yWQggKftBsEMBAMEEgeVEt5H+p4SoA3oqr7xJLC3gSAJgSDzQjX9Mui98xFxggq275kwJcD7h+zOY7+nWI1s813VrlvcLoRiSDsCbl2/9xPfyHANZzqV7RXrx+butsBtBWAhBwpOCRAj9IxWxvXB8pBcTEhCsAmSSBgekcGgev8AgvT3XLrcZYwVUg58oaGU/jTRkhWmZfW9H07H5eme4boyRcKhTngGFzQpem3AfEpUCSdwjgwfzx710fp/RrdsBflKYwHYS8dgT7eVPs2AZBhyCR4oPHAn0k/iab5aD8dkPwZaZVuXCR2VR7EEn8x+dHumaZ9VfUy2xfE3nx4R+Pb0qvpLBJKgpbXbMtIUGf8Af8qMaPVLpdMwt3Ee7dht3ZVIwwHPEke9ZZS5zbHhDiqZP1a+GJtKp8BktGAwBEY7xH9zWc11iVInaoMtH4wBgE+k88zUrfECW5VcxjPHJkmffmhmr1nzfszngA80yxlHPRZ0ukFxhd+dMRIYgmFJgAwCBk8UW0V87SQnoSDj/f8A3rMadyHjaQBOCOZOZI9uDRHSal1YEAKoG3BMNkEsZOTiPallhb9jRy0HR0w6i2UTczKAQqg4jmTwKktfDbWLZ+ZfRTyLbElufNooLf16uf8ATMCeGIj6cRXg0yEK4t2yZyu3t6nk8fnPanUWlxfROTTdoOaF7enTZpixZiSSB4fEc5OAPaaIdPs33Um7dYIpJFpD4S3be3LeowPQ1ntFr7YlWOy4WwhUjB42sJx9Zmth0tvlosjEe8e/vQlFRAm2YDWfEFsXG3glpJMKSATmJIPEx9KVGeqfCmnvXnuC+ihzugEQJ5+8O9Kjxiw/+nCDXlKva3pWZB1toNXVXw+9UdteqxFVhLjpoSUbPbwzmo6ma6WEGn6Tpty79hC3mfuj3Y4H1NSaoZD+k3by3VOn3fN4XYJJ9I71rxfJVBqCvPjMKGJInYqKfF3lxgT51nxoFsIWNxWuGR/lthBEHxD7RM7cGOc0W6L0priqXlrjSFDCQqDgL2yScAeXqKjJrstBMiXo/wDE3jcbCjkMfEc8hfIT5j960mis29ONtu0jepIJntgA+veabds27NsqVYsPtmYgzkH6+Zk+Qq7pJNvwae8FWJFs7QR2LQQT71mlOzTHHQUHV2uIyvpCwWQD+cN27+WMUOt6dLiEG2y+o57yMc+ogjiRTf4RmJ8N0ISCeCZ7krukx29qE6jWNZubVuMPRkkEcyQdrZ9QeKWI7jRqOkaYqsJdV7b4NtkJtnsZX7hkfdgdoNRanozaYG5aTdbdYuWg4YBc5skxgSTtPYnAgUOt/Eotkb3Hj4wQs5IO6IGT65NafTdSLIVZW2sDuGGifvbc8eYkU9tdk2ijodFZ1SFGe2QSPlOJEMo+zcA8JUxEGCKqp0K5ZZgxVBAZguIJcLEgnJ+zAPA7V5d6d8tzcSCWXxrgJqE4DRmGH2Sfqe1FG1KtaR7pIKhlYwCT8vxJz95lJE+096ElrQE97BvUrln5alibQRiAVAbBA5HLA+fb61X07LZYJcZiLpm1G1Z4Er5SfCSYHHkKp9d6Il8q9q46LeLKVgbQ1slRI7EiJPp61YvaVNRqtRp/5bQtWyR4t9obyymckn5gpuJJ9k+t0iXDsvObcANbUlg8jEhSATHoTzMioNRpVuEFr+0cGAZLAYgtA55xQLRdUVkALh1VjsBRtyt2YAbo9SAJ70ZA+daN6y1zcMtaeMkmcbh9R28qHGmdsI6q0VQw4JAzPbjGIzUHSunuQd5jkCIwZ5M/vVSxrixO61dO6FbgCPOcBSJwf1qfpQuQdj7hJ5+0uTMqCBHEVzuhlRNqEUB/nxctgACQD4myJAEGNs5oDrOvEtgST5nwjtx7Ve+I9SEtqguDdncqiJY8sY47D2msqH8Q8pmO5P696aC1YXbLVlS095k1Poeo3LQkHdyIbiMZBEGfY+eM01bm2F288x+lSM6HEED8aKbZTgrSoZf6izuCqkTyFkz65q4NVdC53rbBHP17djVjQX0QYUZ5PfFWtRYW8PCMj8B+FPH9BOCXSK9vXANLZ8j2qe1qyh3I0zMrjj3oHqtMbZ2zny7R6V7pdXtEAiG7mCY8vSi4krRsNL1PcAZAGQwJ8QJiM1qen6tWXBEglT9K5WGZSCRjuR3FbPpusEjY27AMT4iBx9f1rPlSQ8DTXNLaJk20J7+EUqrpqyRIAz60qjY9Hzmygsc/XtUVSJbyJp3ylzLcV6aZj4kmm04YSXRQP5iZ+igEmn7rK8B7h/6oVfwUkn/5CqQNezVLsQv2dXnw27Q//kt/5k0tTqbt5wruxBOJPhHsOBFTaPot1shIHkcGPP2ovotGLZIZdzAE5HGKXJKKX6NCMm/wk+G7VsxecBiDtVQJ2qDzt7mPXkjzNaK5oXvxnYswqAy7DBG77o959hU3R+hqyB2LBIyQVEmCxCg9hiSa0dlls2wqGBH2l5kjALGTJPJEV52Sdm/HGgPa6Qy7W+VMdoCg45Lt+w7VYTWDkrbtzPDvPeIIxUustEoGFwkNO4NJJK+pPHap/wCJth03JIEHHAmZ9+1ZXNN9GlRaRTPxXbtrsKXd4wSzrBHswj6RUljqumvAD5gtufOV7jiDsIx2ihvV7ZdfmQPlvBi5Mc8DzIkYq90/W2Lahbthbg7bVWTHbaf271RtREUeSsodS6Sis1u6AVOeDjk7h6dyMU203ylRNuzPguB2KbSBgEknOTniiXUNRbCJAd1YTu72RmJ9hGBnmszcQqu0sGtkllbsjHvH8pBggfvTQnfYJQ1o0ms0zvbkFUuoTtbGzcWAKn/8Vzw8cGDVQ9QFzTgkBdpyrfaV1baV8pEsOPI+VSdJ6iHAtt4iiwVMEMp4jGSM5/7ar9S02260xt1Ku4E8sgC3MDgspB55VjV4/wDUzSW7LPRrBtWWVidyXFuWyTOSF7x9k5586ZY+GLdu7vL37l43QyIMKomTuMzAnkwIHrVHpTtauhWB/wA3i2MlXAIxgiAInspAon1K3cNt0i8FcZ2bmaRx8xwSCCAuD60b6EaLFoWQ91l0zBSXJuqklm7tEghTB7R6ZoPp9ahLwyndAbw7SRBAk4qXQdfuXAETTXrjwJAwuO+ePrFM6r04lDeNk23wWAh5KzA2rwxnzNCt7OfRaS7B8J3RAVfsgAKIMn7Q+yPSe1LXWVtql4gW2J2wftERJJAG2Acbj+dW+hdK+betoillgMZBGz0J/Dv2oP8AHHUrjtcUqFtIzW7RP3kBiYAjMDMduZrqsCszWpvhy77jkwD3xj8TE/hVp7C2UA5unJJ7T90fvUHS9FP+a2FQ4xgtzJ9sYox07RO03WQvuM7mx6k+s/pQnLX4aMcd/pX0vSS+QCSfyFEbHwg5yF585/QUWv8AQGtojvBAzt3EA+WO5g+VX+muHtqQWtosCFPJJgQRmPT0rBLLPtG/61VgdfhG6D9khvXtUOr6TdWPD+HetQdGS5f5z+H7MOQD6Ed59a9GpvKpG1LhJnxHAHuM80q8pp2xXjb0jnXUNM5w4PM8ZH18sVS2qzRGY54z7DB8q6PrXBbbdARuIPGfJv2NAet9ItiYEeR7TW/F5al2Zcnjv0CdBbtuny7hYMMCP2/pUgsPYcTDQcevt5ULuHY4WeCMitBqdQGUbcn15xGa2SWtGPp7DlvqixnB8jyKVAQiHLETXtZeP6Us5i+p3HNMuRzTCtXeidLOovLamA3J8h55IrZSRmtvQ7ovSfnuVLhAqliYmAPSRWh6T0RbDvvQXZA2MV/RTiTOJ8qKdL+HLulMIivu5ub1BAPAEifL+8VYbSXuAyoZ3bmd2J7E4AH5ipTnfTKwjXaLNvRbhyN4ySTtnIhSO/vUeo0AUDAJJHhWPEPvGRwO31rzp/T7wkm9z3S2vAP2jvJP5Tipvhzp7Xd165cJAO1d3LL2IAA55ms85UrLwVs1mg1enSzLCGOQs7mA7AYz+AoTduNfdhbSN0bAMiMTukc/pUB0YD4MsOPbz9+0V0r4N+H9ibysbs55rEk3LXZrnKMI2YrSfBN+4FEFGUzuzjEc96saj/DrVBSy3BIBwRG72PautqgHaKdFaI+NLty/0ZH5b9I4PqNFqLQa3qbTBWUZBJxxEj3NDLjKl7cGhVUACDIzyCR9frX0Rc06tyAap3+iWmM/LXcODGaEsE1sePlR9o430bQKWLo4+RcJ4zPYrI7yJmpF6TaC3kWfEAQuCPDO+O4PmOCM9qv/ABH05tLqiqJttvLggYJiCcdvT1qql8bpXcTBBHbHB9D3mayptOzZqUQL0rpOy6GRuzggyZBgx7jkexqnrrVy8LbchGBGcqRg4PKkPBHkooxq+qm1edwdqmGMAQSVhWHlMk48zUdu0/y/mFSMM6logmQQIEkRB7dxHat+KXLaMWZcXTBOl1dq3ca9qBqG4TcFG1MRCkHI9TP4zVvRdT01xybLXlCQGmV3EgkuCGnEE7RGF4p6/Dd5f8y7dQLcBD28hQD9kJGRgd+at6boyCEIhLZO2fvNPiacEZ47mmbROgbq3v3HZC7rbQks7NDuBgCR4VHqJMEHFe/DLaq9eXTOlwgE+IAnwEHLM3AAMqT3CggzRnTBGbYQwYYXDFGgGIPEkAY5nFe3rAVGt9mJEtj5e4zlyZDZEZn9hyA0bNun2+naPaLhLkeK45Esx9ewyYHYVx34kD3LwUFmxtgSBz9mPcTRL4ka+uxTqnuW0Y7EbxGIEePlgM5nHHandGt3NW7Xn+4BbBJYrIHiMknABMZ5Y0XJRjyYYRbdIXRdALYX5gkcBDwW/wCr9aM63XlyMwF7dsenl/Sm2um/LLXQxKJ90klZ7GMZBjNaP4a+HvnH5m3BO7JMDtiaxTmvRspxVsDpob98gt4lHEg4YeXlyakbpV1QYSIz9kwPaus6bpqIAAOKdqdKGUiBmm+KdbIf8mN6Rxa1qGXkgT+H1FKx1EFmBcTMR5UR+K/hxrRLlgMnIxzkR/fas/pNKwYL4yXIIJyDGSZiAZ7VHiq2a+XtBS9dAwSH/OT6fjVXWo2xipDDuG7Dgiat6volweLbA8v1mKF6i/GGwJGO0fWuiknoLk2ga/TLbqWDeq+fMH3g1W07bTk+LAj2NXevadrCi9aUm2Y+Ys8eTChevY7g3nB/HvW7x5vpvRlzRvfsvha9qTSsCgJbJpVdozckc66X0579wW7f2m4nj1JPYAV1PpfS10qoipt4DsxGWgmSYkieB60B/wAOOkqA158lvCoiYE57ck+tbzqWmNyyF3Few2wG2jkTkf8ANHJPdCQh7KOpSVJUKD92d0HGJIEj8KZbtgL4RHsMz65xVpdPsUAR5gkAwPSaSzjBn34HtU0VYLfRXOfmMQcbfFLT55MflijK6ZUtxuEIIWO8VHsh1EfaMD/Y/h+VUtexAjcIyInMd6yZ9ySNOFUrJbGsRXFwgGMQR27V1z4e6tbv2gbcQBBjsa4hrn2wvb7pMbe3bzroPwJ18bRbC5PJER/zQjL42pBy4+cNdo6HSFV7N8FtveJ+narNejjlz2eW1QqRpCvauKBfifo4v2WBEkAkVxq+p2uCSoGCo+0QIODzyOPau+XBg1xHrun/APVXdsgbmBiYxHr6/rXleRDhk17PS8WVxcX6M31PUFQwYIfDhgfEBzBBHY9x6+VD+ndYvXC1kCVPg3kZC5+gMBhPp6TWp+IOmA27bsAxIgbYAG6R4vpQLpuvuXLyqbbBUcMxtKWJCTtDSIH229siqeO9MPkLo3mn0zPZEFrcBckBywxMKCZBBiprNqywnxeIwAwIJILSBugfdkZ4pj6cjxJcZfDAAyJEbeAdp7ev0FW7V1s7iU29vJf5s/Z5jzpuyG0QXLCBSEWCp5JHhPI9j9KD6nV7FG63uaCQmQGJzifCfeRBnzyVW0vzC6qrbpJ5OTj7RMV5r9WSn+YouCBKRg5EmO/nHp60v+QnK+o9S1D6hRetkRKqjoTAJ5wN2DBkfpWw+Grb2rTW/EXLQQR3AJfB5HNTO9q24KKVVNwKxIG5TlS32RIEgfnUtq40w4EnO4Rk5kEdyJ9Oanmnf1NGHH/IhTUb71uyN5WT4R3Mfej7smfrXZOhaIWrKrEYrm/wLofnaj5pVot8HsdxJx6eldYQQKTCuUrfol5Uq+qH14RXteTXpOjADOsdDTUIVYex8j51mrn+G6SCtxhH7en0rc001nnhjey0M046QF1PRB8vYM4xNcv+JujfKfuPUfn7V2e4aw3xrs2Me+0n0HoDWXLFRdo04Jt6Zz4agsjWZ3ArAnutZrq9spatqcEAfvRvTpLgl1Xwg4OYPtx7UG194sVVTu5Bkf8AVE/gKbGqZab0OsXTtHNKjVnSptGe3nSrTzMlAf4fMaRAJLKzjHA4aT2zkfStf07Ts1sbmYnAyIH07+XPJzWT+BNbbX5ttWO7Dc89jHrx+NbfW9WSzb3PI3Tt8LFdw7MRx7GO9NJbYYvSFpt2PC3JUmCIH17GpRZIICgBRz5+wirentSA24NIBwcHg47xz3qC+QrBiYXjB5njEZ49KSxnso9S05D2ypz4s/SQeefDz6VT1TkIwJHB8Xnz/WKs9d6kiC2Au2WBDHzE+ncEVUv67fg/aJAXH95msuSL5WjTia47PLPRXuqNgI9R24+taz4G6A4utcvKRHHaSO/1rz4b1CWW2M24jJIHc8j6Vtb3UEW1v7RiO+MDyqfK7TYJtrpdlpGi7/p4gDf554Aq/NCemap3AdkChgIUmSMdzRRWrd42RUzz8sWnQ+lXgNKa3JkTxq5BqNLu1OoV924sxBAMTMrjyrrl+5AJrB6nVW/nzuBJgMeO5jHevM8yX2Rv8P2AtbfRNNcUgKQFieN+4Eef3qb0jpViwg1Cq25wd0Swk5OO2TS+OrSB7SrkZO2YknG4+cc1FZ6uouLZQkCQDGBxxA9cHikwJpMtmp0GFAaHAgHjH7Aen6+dN1LEEeGV5JEciIwRx69qbbVUGJUz6xPlBPFWLeozJAgjv2q1kKI0tgeJRgxiT6yADxkiZFMZVM4yDg5I9COB3PEV5ZvhiYKz2j37U5bdzO4gifDAIxjBM5POfXijoUB9X0Ybd8ofY8RJzMySPOcd+KFjQF7YL5cHcGI8IxIJAxMTiKn+NerfJXdcLqZkfLA8ROAWkzgSPWT7VD0Trg1OnVt0ELtYdwVEGT7GR5g+9Zs0JKpLo14Jprizof8Ah8qBISJbxEiMt3rbrXIPhrqC6e8PlcORuB7Hg/tXV9Dqg6ggzTeO0nTM3lQd2Wa9pV5XoaMR4wPbmo7eAATJHNS00ipT/tDIZePbzrnP+IfUAVYKQQBt+prV/FPWl09osxAaMVyPqHUjcYu/AyAOZ5mO57xWLJJylRu8eFLkwIJAAkLyYGSdvP8AfrQvX9UFgrOSqgAe/J/Oj2tAIuOxztxPecYjE+lYPVWtz9yeBGT2xgeVacMOe30dmnxVI2Om62xRSFOR2VY/OTSqtoLOrW2qqjEAY/y2P515WjRl2Bfgkj+JUnBUEiO84+vM/SuxaDSsAoLlR/LA7/2ea4d0LU/LvI3IBz7Gu5dMulxuXxE5mfP1rsi2NB6Lny1GNxYg8nkekDHfvQ/WWlaAyhhIaCCcjggRRK7ZMiTGOB3PeYk1S1YhSdjOw4VYBI7SSMGTxnioVRSwR8S6cfKnb9jM4xzUHTtKLyQjBXwwJ+0Djn64qP4jbU3NOyrbQOw+xJZozgwoWazHwj1EsDZ8S6i3lR3YAeIecwBiknF02ikJK+LNbbNyy7bvtbskYXHEfjW4HxAjWlVhyIkdmjBHnFYa31FNSiQDIOQeJPPuPI1budPe2BtZYxgiTHkPX1rFJX+GpJezcfDPxPvG27HzFJWPOMT9ea1a6pSOYri264twMOCZC+sjiPQflV7/AOpb8lRuHpnt7f1oRnOHWxMnjxm7ujsIujzFNvalVEsQK5BpfifVI3haZPcf1JqPq3VdTdIV7hE/yR5cSYrUvKyVVEH4aT70az4u+MwAbVozOGI+7PEnsaxug07M0q2Ad0Tk5HPrTtJ002h4ThuQT4S0d/WKoX+tHTG4qFFRsMx4BP8AL3nz7Vn3KW3bNUUscfqWPijq03l2AG6T8u0D90Lh7hwccxREXBpUAXa5kG427Gc+EBe3qe455rMfDFs6zU/M3lbdgbQV5zzz3JkmuoLrLZ2r4Ac9toP83fnz7VtUOK4mOU+Ur9Af+JVsQxmSIVj+g/Ko7mpeRsQwOd8r4ccDkn3AHr5m104CnJM92yT+PbGKjvWwPtEY7498gc0KOsDae8C7K4YGY3Rk5GdwjHHtNFbenIUgEnOASCR/zHevT07dO0wcD6CMRxGOPWmaO2ykoVz5qsDOT3x5yMGm/wACGI/xM6Ldv21NpXbacqqz+mcc1zDRa25pb0jlTDLmD2II+p9q+j7ykTCCPL++cVkPiH4B02oZrrIbdwQx2ztaMkMB5xyINPGWqYK3oDrlckyQWB7kAYJ8xRr4b+MbtgCRuTj15/pWL6x/iHaYp8uwTtlXMxKgQoUCePM/vR3pl21qVD2GcCCM4hvUfzCZ71knjcVbRsUoz12dW6P8dWbsBpRv+qtEuqUiQRXIendOLbN4yoiUBEkcE9przrHVb9k+GR2ED9eK6OaS0Sl40W9HXzqBEyIoB1n4ys2QSWBEef7Vx7Uda1bEbrlzaRBkEDPfGe1eafSO7kxjEEgknvIJJ9aMsknqwR8dLbC3xB8Qfxe6W2Jx+fbzmhNqysHLAKckgCB6ec4qDq2tsW1Iu3F//WpJb6x+9CtTf1GuYW9PbK218P8A0GO7P/vXQxSl+FZZIxRV6trPm3NloErwAASSa2fw38FrbTexPzDx/wBPsP74q38OfB6aUbj47uPEe3t6UfacyfwHFbdJcV0YncnbIBpYxH5n+tKnFnPl+FKl0GmcO3qpCyFBIGO2ea6p8L62EA3dwOew59Of1rixSe9b/wCFb5RLQOQy/rMf+I/s1aS0Ins6pavBgYz65P5CmMrY2k/XE/lE/ShfTNZFtWEwTEHkGYb9KJvqwACx5P41FlEizYskzJ9vTzzFZv4n+Abd6NTpm+XqbZDBvuuQZhgMz61pLbfyjEcd/wDap2ukjiR5Dn8anVPQ96OUP8JdRt3TqbQRy8ubIP2d2Su1oyJ7Un+KCmL9q9bznejBfx/5rr4ZYwYMcd/rQrp2luozfPui6p48MFfwoSSl2NGTj0ZG11RL6hlZgqnG0ysx5j086lSxvWUJDzElgFie4j+4rV6v4X0ztu+Wqt5pKk+vhic1Wu/BtsjPzGHkbjf1qLxb0XWVVtAG4RaaGvISMSCJHOPxqpfcLbBLQJ8J5kniB3Jij+q+ErePl28DzzI75OazPU+hrYu/M+WxVjADywH6xXRw72wPLrSItd1HU6kfKsKVHG9xCiOc/ssn2puk/wAOHbxau6WUDwleJ5JJPYccTW76XpEuIrYkDEcfQUv4e8527ltr6Tu+varRXDSJSfPszmnurpv8q3aKoAMMMzySfP3ozo9SGJMEwRzmY8jxPnRnSdMiSWDjzcflPlNOXSZO1QQfyPce3ejYjSGNqLZgF/x/KAe9S6d1txO0BjEzJknEACvWTfFsKZUnsNpODmvGZ48K4nEAQQf0+tcwJBAXQAWPAz7AedRAs7Y2bWxgkNA+nMVUtag/ZmDP4ZyPWatLrIxAEULDQ97TAmAImB38+ROKq3rLEcCG8JAniM5q1bYBY29jzkn/AG/pUbXCAAAYMccya4BnNP8AAOhRGVdOjbuS0s0j1bI+kUAf/DR7R+ZpHFon7SHc1lx2EnxDmugiwwP2hBGcefHHeprO4SC8jtOY9KP4cm1tHNL1i6hCqPlXTgoz+GTwUMxn9fKiVkaj5bK6Xd8AgnYROdy+LjtB7VstTYXkhWjIMcE+WMc1SvXVH2gQI8qmoF3lsxur6bqWGxCSJGGhVHvAk58q9vfBbXo/ibrwBGyxKWx7kyWOOSRWnuuHJgDjB70y0ijG4Bz2U5j1p0lEm5OQC03wLorYj+HDN5sST75NFdPpxahbaBUA7cCrwUcMZ55j+lVr7SMYjtzNOm2I0kMuXnAwAw7Zz+J7V4b5OMD6inHURgqfpnFeJdV8hRI8+RTbFtC8XrSq3b00j7SfXmlXUC2fOC3DGYP61uPh9AdLZcGCCVk8YZjn8B+Nc/Jmtz8I3gdKQJlCWPvPb029vWtElojE1mg1RDMJxmQOx/vNFUugrkT688fpQVGEqQYJAho7xw3oRH41dt2YUxjufzqMtjxdGi0+p3L4YPpxVy3fBxgD9PSslprjAkkmIke9ErGvUqCYEHP9fzoNNDRkmjRWra+9Skxx/vNZrR9SG4gzAPI9ePpRS3qwCDiTxStIdSb6Lr3SOVz+VS2ZbkwJnFRHXjPHlTdZ1L5aboEcZ7f3FLVDJ2F2YRyIoPc0jlmXbuQztOIWe49aj6Pr1vbnI+zETxkZx6UYsatSJ7DzpWmxrSB3R+mmyCpAMGcnMkZooLSTjmO1R6nUhcyPURzUFl7asWWBPP8AzQVnOmXn064G0EetV7el2k+I/wDbOKkuanGIn3qJtSBTVYt0JtPjA5M/Ty/rTf4MAAKCP0pxvnsc14b3mc8fWg7OVFG9auEMwUMVn64xFDbK3mcFpUd+J4/rFHNNd5757dvX9KkAXdDAQRHpNCL0Forfwx28liCMzEzwDHarhsOBMz6AZ/WrXyV2le3p516NRAHp59qerEsoaxyAImWMcZmrH8IQJLfh++KfqbQO1iY2nHnNK+7zIgiPsn9Z866kdbIU0fiJk5/KoBoSTB7efcfvVi3qMjdyTApuu1IQEswzxMAUKCmwbd0e1pgCffNM1NnOMz2g8e/FXtNfR18MMQPeKZeuzhjnsBXHFFNDJgj155+levolHY4p94mKjLr97/aicRLohzk+Umq+osScYI7fXzqbUa1OC0DtHM1VPVV8pPH/ADTbF0TjTHy/OlTkvAiTj60q7YLR82Fa03wTqINxfQGPMcH9azl1vyqx0fXG1eVgYEgH1BOa19ozpo6dpV3Wg/8AKYHbC5H5H8qMLe3bTiIIP1zQrpAgOvaZHsf+at6cRCef+9RKE+zap8uKS2f8vE5Az+XFO+XvtxJBHemaPUH7LCAMnz8j+xotC/hL0zh47Qc+hzV4dJR7q3Tu32wdgnA3c470MupsOJIJ596MaDVSPEYIqcisB+o00CZ7g1LrIe1IzxP7motWT2zNUDqdqndxtJpGikXss9JRVRwTB7Z7Cn2uosJyCO3pQyxcAUc55qRbkE8UvHQ97DnUNcpZYfBH4R61GvU0C47Y4nmglzUAiMD9Kbp7qq3c+k/tSuLGTXsPL1cBipMeRPH1qZ7xOQZXB9x3zWdt2oEDIz34/rV2xr2CfLiRGD3FU4k3IP6fXzlYKnj09KlGprKi/A2ho/rUK61gYLxPAmucQJmlHUFVpDYGGHl5GKn1mtAZQDAwQe341jhb3MckN+pp+QpCsdvZT5+lKtMdxs6Pp9am37QM1ALql2bfIYDHlGKw+nfbDHgc0RS/KMRgnPqBHFM2JxNBd1ezxFiwkYMedSXfiCzGWHsazQAknPhqjqLoaCImc0OQeCNNe61bH2fE04ETFZnqvUzqGXkBeQe+eaWnv5JzMx7V7fKq0KA2ASfUmhLoMaTLfTdULSkrJJPPb2qS31B2YxAzGK8N0KhjgeVUEugsAW2AimSSQrbbLrX2Il3xPAx+NUNSpJADd5PrTTaGYeR+tMst4xGPOnSrYrd9FnUDHHNRvbGzyqTVtkR7mquo1AIxiOPc0Ak1m8ABIY17VUaEHO85/wCqlTkjiS21/mpMq9jTLY86kUd6sTOg/DnU92wz9pR+IENP4flR2xqpugeuKxHwxqv8oHvbcz/2nP7mtnp7AJkH2+vFJJDphW5a2k/ytkehpi3sEnj86mbNsTyB/f71RsXzuIPkOw/vih6B7LgG5ZH50+w0k/nXi2toOcEyPrUGsLq0qMRMd5oXY3QWVeYOJk/7UF1QkkAmCDirPTtZ8xQRKmYIbBB8jUfVIRdyrLAYBMSZ86m3WiqXsn0SkoqnEACfYCq+tdkwoB9+9eaLXfMWRIgwQfOprqg5mZoJDXTKd3xAgj6A1WtJsfHfFElHlH1qpqUhpJ+o7V0e6On1YV6Um6ZHHcV66AOQO34VDotWyqAIJ5yPP1rz5rB5IEHt50HoCHLewPCDmmXbiscoMcRUTmGk8RiPOvbNokkngd6ZHUQXLDbsTjy704HbP7+VOuagEiOaivNJjmaFBvZeJJVMCGP5Af8AFXRbJHlHPsKG6S+WfJhQIAq6us+1PtSsKWyS6GCnw8+RqhqznjH5ipLRZiSZiTFQh/E00EMPtwTgmOfwqvpOlNb8ZdizvJ8oE4A8oNNQSYU8kHyx/SigtM0SfTHEdhTCN0V9QrsxVTivbljERnjPNW7dmKqNayxJk5NMIuwZrSykKBA7+cmrmktmJNQCzEkmT29KlsGVjuOZophZbUbhPM/kO9D7y55wT+VW2u7VPnVFpiT7URfR7MYpU0D1pU4hxxualfmlSqnsVhr4W/07vuP/ABatzoDgfT/xFKlSTOiF0PNUNQPH9f6UqVKENaTKpPp+tRao+Nfr+tKlXLsIy/z+FN+Iv/bH3H/kKVKkl6Gj0yLTjA9v2FSKMfj+tKlSPsouhp7+9V7w8LUqVN/IX0Fbf3fpVbqR/v60qVTHQ1h4W+lTv/pH2pUqMTpA0j9q91HalSonDtMPE3/cP/EVOnB+tKlSDlq3x9RVC9z9f3rylXI5DdDyfcVorP3velSp0SkQ6Y+N/YfvVG/yf770qVH0H2VLg596fo+D7/tSpU6EY3VfZFMHNKlRB6KRpUqVM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6" name="Picture 14" descr="F. subglutinans em abacaxi "/>
          <p:cNvPicPr>
            <a:picLocks noChangeAspect="1" noChangeArrowheads="1"/>
          </p:cNvPicPr>
          <p:nvPr/>
        </p:nvPicPr>
        <p:blipFill>
          <a:blip r:embed="rId6" cstate="print"/>
          <a:srcRect b="10767"/>
          <a:stretch>
            <a:fillRect/>
          </a:stretch>
        </p:blipFill>
        <p:spPr bwMode="auto">
          <a:xfrm>
            <a:off x="2627784" y="4365104"/>
            <a:ext cx="1450298" cy="2160240"/>
          </a:xfrm>
          <a:prstGeom prst="rect">
            <a:avLst/>
          </a:prstGeom>
          <a:noFill/>
        </p:spPr>
      </p:pic>
      <p:pic>
        <p:nvPicPr>
          <p:cNvPr id="3090" name="Picture 18" descr="http://bccm.belspo.be/newsletter/11-02/images/Fus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941168"/>
            <a:ext cx="1800200" cy="1218136"/>
          </a:xfrm>
          <a:prstGeom prst="rect">
            <a:avLst/>
          </a:prstGeom>
          <a:noFill/>
        </p:spPr>
      </p:pic>
      <p:pic>
        <p:nvPicPr>
          <p:cNvPr id="3088" name="Picture 16" descr="http://upload.wikimedia.org/wikipedia/commons/archive/4/47/20090730220923!Fusarium_subglutinans.jpg"/>
          <p:cNvPicPr>
            <a:picLocks noChangeAspect="1" noChangeArrowheads="1"/>
          </p:cNvPicPr>
          <p:nvPr/>
        </p:nvPicPr>
        <p:blipFill>
          <a:blip r:embed="rId8" cstate="print"/>
          <a:srcRect r="20129"/>
          <a:stretch>
            <a:fillRect/>
          </a:stretch>
        </p:blipFill>
        <p:spPr bwMode="auto">
          <a:xfrm>
            <a:off x="2555776" y="2636912"/>
            <a:ext cx="1960566" cy="1636441"/>
          </a:xfrm>
          <a:prstGeom prst="rect">
            <a:avLst/>
          </a:prstGeom>
          <a:noFill/>
        </p:spPr>
      </p:pic>
      <p:pic>
        <p:nvPicPr>
          <p:cNvPr id="3084" name="Picture 12" descr="http://www.nossacara.com/arquivos/galerias/2009/setembro/imperial/DSCF40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4437112"/>
            <a:ext cx="2856493" cy="2143349"/>
          </a:xfrm>
          <a:prstGeom prst="rect">
            <a:avLst/>
          </a:prstGeom>
          <a:noFill/>
        </p:spPr>
      </p:pic>
      <p:pic>
        <p:nvPicPr>
          <p:cNvPr id="31" name="Picture 4" descr="http://www.ceninsa.org.br:8080/portalCeninsa/novo/abacaxi/images/doencas04.gif"/>
          <p:cNvPicPr>
            <a:picLocks noChangeAspect="1" noChangeArrowheads="1"/>
          </p:cNvPicPr>
          <p:nvPr/>
        </p:nvPicPr>
        <p:blipFill>
          <a:blip r:embed="rId5" cstate="print"/>
          <a:srcRect r="35201"/>
          <a:stretch>
            <a:fillRect/>
          </a:stretch>
        </p:blipFill>
        <p:spPr bwMode="auto">
          <a:xfrm>
            <a:off x="4283968" y="2492896"/>
            <a:ext cx="2520280" cy="2046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468560" y="44624"/>
            <a:ext cx="655272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Plantas invasoras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724128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620688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674324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699792" y="1280949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Controle de ervas daninhas;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Manual;</a:t>
            </a:r>
          </a:p>
          <a:p>
            <a:pPr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Mecânico;</a:t>
            </a:r>
          </a:p>
          <a:p>
            <a:pPr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Químico;</a:t>
            </a:r>
          </a:p>
          <a:p>
            <a:pPr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Cultural;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v3.cache4.c.bigcache.googleapis.com/static.panoramio.com/photos/original/5850130.jpg?redirect_counter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114854"/>
            <a:ext cx="2808312" cy="2106234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0699" y="4365104"/>
            <a:ext cx="2837765" cy="18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6784"/>
            <a:ext cx="579613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Indução a floração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2046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692696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843808" y="944136"/>
            <a:ext cx="6300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Uniformizar a frutificação;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Ethephon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(ácido 2-</a:t>
            </a:r>
            <a:r>
              <a:rPr lang="pt-BR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cloroetil</a:t>
            </a: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fosfônico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2% de uréia;</a:t>
            </a:r>
          </a:p>
          <a:p>
            <a:pPr algn="just"/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Carbureto de cálcio; 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6784"/>
            <a:ext cx="377991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Irrigação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580112" y="30303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2046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3570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843808" y="1436578"/>
            <a:ext cx="63001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Desenvolvimento da planta;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120 milímetros mensais;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Aspersão, pivô central, e</a:t>
            </a:r>
          </a:p>
          <a:p>
            <a:pPr algn="just"/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autopropelido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Micro aspersão e </a:t>
            </a:r>
          </a:p>
          <a:p>
            <a:pPr algn="just"/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gotejamento;</a:t>
            </a:r>
          </a:p>
          <a:p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6784"/>
            <a:ext cx="392392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Colheita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580112" y="30303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2046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3570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843808" y="908720"/>
            <a:ext cx="612068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Pendências alguns fatores;</a:t>
            </a:r>
          </a:p>
          <a:p>
            <a:pPr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Brasil;</a:t>
            </a:r>
          </a:p>
          <a:p>
            <a:pPr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Transporte;</a:t>
            </a:r>
          </a:p>
          <a:p>
            <a:pPr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Tamanho;</a:t>
            </a:r>
          </a:p>
          <a:p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static.panoramio.com/photos/original/18357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916832"/>
            <a:ext cx="2664296" cy="1788566"/>
          </a:xfrm>
          <a:prstGeom prst="rect">
            <a:avLst/>
          </a:prstGeom>
          <a:noFill/>
        </p:spPr>
      </p:pic>
      <p:pic>
        <p:nvPicPr>
          <p:cNvPr id="6148" name="Picture 4" descr="http://www.todafruta.com.br/todafruta/imgsis/80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986662"/>
            <a:ext cx="2592288" cy="1941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6784"/>
            <a:ext cx="507605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Comercialização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30303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2046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692696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843808" y="1052736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Mercado interno e</a:t>
            </a:r>
          </a:p>
          <a:p>
            <a:pPr algn="just"/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exportação;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unileverfoodsolutions.com.br/wu_cache/img/050/23956787_0000_0000_0.jpg"/>
          <p:cNvPicPr>
            <a:picLocks noChangeAspect="1" noChangeArrowheads="1"/>
          </p:cNvPicPr>
          <p:nvPr/>
        </p:nvPicPr>
        <p:blipFill>
          <a:blip r:embed="rId5" cstate="print"/>
          <a:srcRect l="13601" t="4241" r="10800" b="5040"/>
          <a:stretch>
            <a:fillRect/>
          </a:stretch>
        </p:blipFill>
        <p:spPr bwMode="auto">
          <a:xfrm>
            <a:off x="7668344" y="3645024"/>
            <a:ext cx="1008112" cy="2592288"/>
          </a:xfrm>
          <a:prstGeom prst="rect">
            <a:avLst/>
          </a:prstGeom>
          <a:noFill/>
        </p:spPr>
      </p:pic>
      <p:pic>
        <p:nvPicPr>
          <p:cNvPr id="2052" name="Picture 4" descr="http://www.laticiniosbandeirante.com.br/wp-content/uploads/2011/07/Cod.77IogurteAbacaxi180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6136" y="4443536"/>
            <a:ext cx="1937792" cy="1937792"/>
          </a:xfrm>
          <a:prstGeom prst="rect">
            <a:avLst/>
          </a:prstGeom>
          <a:noFill/>
        </p:spPr>
      </p:pic>
      <p:pic>
        <p:nvPicPr>
          <p:cNvPr id="2054" name="Picture 6" descr="http://www.artefatias.com.br/fotos/abacaxi_suprem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2708920"/>
            <a:ext cx="1156844" cy="936104"/>
          </a:xfrm>
          <a:prstGeom prst="rect">
            <a:avLst/>
          </a:prstGeom>
          <a:noFill/>
        </p:spPr>
      </p:pic>
      <p:pic>
        <p:nvPicPr>
          <p:cNvPr id="2056" name="Picture 8" descr="http://www.belaiaca.com/imagens/pt-br/produtos-nacionais/det-produtos/abacax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4581128"/>
            <a:ext cx="1318456" cy="1872208"/>
          </a:xfrm>
          <a:prstGeom prst="rect">
            <a:avLst/>
          </a:prstGeom>
          <a:noFill/>
        </p:spPr>
      </p:pic>
      <p:pic>
        <p:nvPicPr>
          <p:cNvPr id="2060" name="Picture 12" descr="http://www.florapura.com.br/florapura/images/stories/xaropedeabacax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76189" y="2132856"/>
            <a:ext cx="1392155" cy="2088232"/>
          </a:xfrm>
          <a:prstGeom prst="rect">
            <a:avLst/>
          </a:prstGeom>
          <a:noFill/>
        </p:spPr>
      </p:pic>
      <p:pic>
        <p:nvPicPr>
          <p:cNvPr id="2062" name="Picture 14" descr="http://1.bp.blogspot.com/_9bVFuvw49eE/S3lfZLdBIkI/AAAAAAAAAWM/Oo1gfP4lmQs/s200/suco-abacaxi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2388096"/>
            <a:ext cx="1428750" cy="1905000"/>
          </a:xfrm>
          <a:prstGeom prst="rect">
            <a:avLst/>
          </a:prstGeom>
          <a:noFill/>
        </p:spPr>
      </p:pic>
      <p:pic>
        <p:nvPicPr>
          <p:cNvPr id="2068" name="Picture 20" descr="sorvete de abacax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99991" y="2780929"/>
            <a:ext cx="2784308" cy="2088231"/>
          </a:xfrm>
          <a:prstGeom prst="rect">
            <a:avLst/>
          </a:prstGeom>
          <a:noFill/>
        </p:spPr>
      </p:pic>
      <p:pic>
        <p:nvPicPr>
          <p:cNvPr id="2070" name="Picture 22" descr="http://ritasousa.net/wp-content/uploads/2008/07/abacaxi-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4509120"/>
            <a:ext cx="1853999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84624" y="66784"/>
            <a:ext cx="309232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Introdução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24128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188640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3570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987824" y="1340768"/>
            <a:ext cx="4176464" cy="518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Brasil;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Mundo;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Nutricional;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Industrial;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Cuidados;</a:t>
            </a:r>
          </a:p>
          <a:p>
            <a:pPr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6784"/>
            <a:ext cx="594015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Considerações finais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674324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602316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843808" y="141277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Elaborarando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220072" y="4462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24016" y="477328"/>
            <a:ext cx="8568464" cy="5976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3" name="Picture 42" descr="2691076263_ff5a343039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4400" y="-1179576"/>
            <a:ext cx="10972800" cy="9145080"/>
          </a:xfrm>
          <a:prstGeom prst="ellipse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4" name="Picture 3" descr="2691076263_ff5a343039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07320" y="-603448"/>
            <a:ext cx="10958641" cy="8208402"/>
          </a:xfrm>
          <a:prstGeom prst="ellipse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5" name="Picture 4" descr="2691076263_ff5a343039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14400" y="-505371"/>
            <a:ext cx="10972800" cy="7894811"/>
          </a:xfrm>
          <a:prstGeom prst="ellipse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6" name="TextBox 5"/>
          <p:cNvSpPr txBox="1"/>
          <p:nvPr/>
        </p:nvSpPr>
        <p:spPr>
          <a:xfrm>
            <a:off x="-252536" y="403860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Obrigado</a:t>
            </a:r>
          </a:p>
          <a:p>
            <a:pPr algn="ctr"/>
            <a:endParaRPr lang="en-US" sz="2400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9304" y="4038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Pela</a:t>
            </a:r>
            <a:endParaRPr lang="en-US" sz="4000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4038600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Atenção</a:t>
            </a:r>
          </a:p>
          <a:p>
            <a:pPr algn="ctr"/>
            <a:endParaRPr lang="en-US" sz="2400" dirty="0">
              <a:solidFill>
                <a:prstClr val="white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333 -0.11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1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3.48128E-6 L 0.28333 -0.110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87596"/>
            <a:ext cx="298053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Clima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24128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2046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3570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843808" y="1196752"/>
            <a:ext cx="6300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Rústica e resistente;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Temperatura;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Precipitação pluviométrica;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Umidade relativa do ar;</a:t>
            </a:r>
          </a:p>
          <a:p>
            <a:pPr>
              <a:buFont typeface="Wingdings" pitchFamily="2" charset="2"/>
              <a:buChar char="§"/>
            </a:pP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6784"/>
            <a:ext cx="298053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Clima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24128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2046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3570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987824" y="1220554"/>
            <a:ext cx="4176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Luminosidade;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Fotoperiodismo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Ventos;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Altitude;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468560" y="15588"/>
            <a:ext cx="6696744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Cultivares variedades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24128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602316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602316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915816" y="1333212"/>
            <a:ext cx="4176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Smooth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Cayenne</a:t>
            </a: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pt-BR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Pérola;</a:t>
            </a:r>
          </a:p>
          <a:p>
            <a:pPr>
              <a:buFont typeface="Wingdings" pitchFamily="2" charset="2"/>
              <a:buChar char="§"/>
            </a:pPr>
            <a:endParaRPr lang="pt-BR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Perolera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Primavera;</a:t>
            </a:r>
          </a:p>
          <a:p>
            <a:pPr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Quinari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BR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507605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Escolha do local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24128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2046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530308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915816" y="1196752"/>
            <a:ext cx="576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Textura do solo;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Características químicas;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Drenagem do solo;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Topografia;</a:t>
            </a:r>
          </a:p>
          <a:p>
            <a:pPr>
              <a:buFont typeface="Wingdings" pitchFamily="2" charset="2"/>
              <a:buChar char="§"/>
            </a:pP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-468560" y="66784"/>
            <a:ext cx="662473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Obtenção de mudas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24128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674324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674324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843808" y="141277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Origem;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www.jornaldopontal.com.br/upload/news/foto_do_vivei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916832"/>
            <a:ext cx="3168352" cy="2376264"/>
          </a:xfrm>
          <a:prstGeom prst="rect">
            <a:avLst/>
          </a:prstGeom>
          <a:noFill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293096"/>
            <a:ext cx="165288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http://www.mfrural.com.br/usuarios_nt/prodgm/prodgm_22072010101502.jpg"/>
          <p:cNvPicPr>
            <a:picLocks noChangeAspect="1" noChangeArrowheads="1"/>
          </p:cNvPicPr>
          <p:nvPr/>
        </p:nvPicPr>
        <p:blipFill>
          <a:blip r:embed="rId7" cstate="print"/>
          <a:srcRect b="7143"/>
          <a:stretch>
            <a:fillRect/>
          </a:stretch>
        </p:blipFill>
        <p:spPr bwMode="auto">
          <a:xfrm>
            <a:off x="3491880" y="2348880"/>
            <a:ext cx="1512168" cy="1872208"/>
          </a:xfrm>
          <a:prstGeom prst="rect">
            <a:avLst/>
          </a:prstGeom>
          <a:noFill/>
        </p:spPr>
      </p:pic>
      <p:pic>
        <p:nvPicPr>
          <p:cNvPr id="32" name="Picture 4" descr="http://www.es.gov.br/site/arquivos/imagens/2010/04/abacaxivioriat16410muda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929508"/>
            <a:ext cx="3269093" cy="2451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08520" y="66784"/>
            <a:ext cx="626469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Tipos de mudas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24128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2046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3570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131840" y="1124744"/>
            <a:ext cx="52565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Coroa;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Filhote;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Rebentão;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Filhote-rebentão;</a:t>
            </a:r>
          </a:p>
          <a:p>
            <a:pPr>
              <a:buFont typeface="Wingdings" pitchFamily="2" charset="2"/>
              <a:buChar char="§"/>
            </a:pP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2" cstate="print"/>
          <a:srcRect l="2470"/>
          <a:stretch>
            <a:fillRect/>
          </a:stretch>
        </p:blipFill>
        <p:spPr bwMode="auto">
          <a:xfrm>
            <a:off x="0" y="832422"/>
            <a:ext cx="2843808" cy="5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39552" y="33439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08520" y="66784"/>
            <a:ext cx="626469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Manejo de mudas  </a:t>
            </a:r>
            <a:endParaRPr lang="pt-BR" sz="38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Cultura do abacaxi</a:t>
            </a:r>
            <a:endParaRPr lang="pt-BR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323528" y="2046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357009"/>
            <a:ext cx="0" cy="63550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987824" y="11775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Brasil;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Mundo;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9883" y="3193812"/>
            <a:ext cx="45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Nutricional;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971243" y="4491117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Industria;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43251" y="5570076"/>
            <a:ext cx="577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Cuidados.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t0.gstatic.com/images?q=tbn:ANd9GcS7hSfgVS2mNT20IJWX93rTdXgZVh-CQxYttpl64UEfMdgQehayIw"/>
          <p:cNvPicPr>
            <a:picLocks noChangeAspect="1" noChangeArrowheads="1"/>
          </p:cNvPicPr>
          <p:nvPr/>
        </p:nvPicPr>
        <p:blipFill>
          <a:blip r:embed="rId3" cstate="print"/>
          <a:srcRect t="19000"/>
          <a:stretch>
            <a:fillRect/>
          </a:stretch>
        </p:blipFill>
        <p:spPr bwMode="auto">
          <a:xfrm>
            <a:off x="8250530" y="159065"/>
            <a:ext cx="857973" cy="749655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1944000" y="764704"/>
            <a:ext cx="7020000" cy="5904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339752" y="879073"/>
            <a:ext cx="0" cy="56462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987824" y="1376184"/>
            <a:ext cx="58326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Ceva;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Colheita;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Cura;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Seleção;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Tratamento fito sanitário;</a:t>
            </a:r>
          </a:p>
          <a:p>
            <a:pPr>
              <a:buFont typeface="Wingdings" pitchFamily="2" charset="2"/>
              <a:buChar char="§"/>
            </a:pP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7406" t="1287" r="30426"/>
          <a:stretch>
            <a:fillRect/>
          </a:stretch>
        </p:blipFill>
        <p:spPr bwMode="auto">
          <a:xfrm>
            <a:off x="0" y="836712"/>
            <a:ext cx="323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191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3292</Words>
  <Application>Microsoft Office PowerPoint</Application>
  <PresentationFormat>Apresentação na tela (4:3)</PresentationFormat>
  <Paragraphs>413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</dc:creator>
  <cp:lastModifiedBy>Ribamar</cp:lastModifiedBy>
  <cp:revision>154</cp:revision>
  <dcterms:created xsi:type="dcterms:W3CDTF">2011-08-05T19:21:15Z</dcterms:created>
  <dcterms:modified xsi:type="dcterms:W3CDTF">2011-08-20T17:45:26Z</dcterms:modified>
</cp:coreProperties>
</file>