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4" r:id="rId12"/>
    <p:sldId id="273" r:id="rId13"/>
    <p:sldId id="266" r:id="rId14"/>
    <p:sldId id="274" r:id="rId15"/>
    <p:sldId id="267" r:id="rId16"/>
    <p:sldId id="268" r:id="rId17"/>
    <p:sldId id="269" r:id="rId18"/>
    <p:sldId id="270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00"/>
    <a:srgbClr val="5F5F5F"/>
    <a:srgbClr val="FF7C80"/>
    <a:srgbClr val="FF5050"/>
    <a:srgbClr val="B0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E53B-4751-4F07-878A-44380339EBB7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55FF-313C-485F-82AE-62A09EBA00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BB3A-2126-45BD-90D9-82B798004F45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D5AE-DF08-4C29-AE84-BFC7F479E7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76710-F816-4EA9-A034-A4DBAC4D1E6D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18EB-AA3E-4B88-AA60-B851CBFD6A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F2C0-1E2D-4C79-9065-A8E1AF7A76B4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32F3-DA71-48C2-AA65-95D0C3BDF0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FE5D-702A-4296-8A6A-0FFDE923539F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33F5-6755-42E9-B5B2-E68FEB2788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7FFF-7D89-4F26-B51E-A9F1F5823C91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610F-79BF-4869-8964-E788283813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56BE-E485-40F0-BD9A-19ADCD8D501A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5EEE-8C43-4E2D-BA1F-21531A68F4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28DC-027D-43AB-9B3B-49825D2098D4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F567-2D95-416B-A533-130281A4CC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3664-468C-4D10-9944-0B5180A0BB39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292E-CB6E-4B29-965E-D18FE4D020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8264-EAD6-485B-BD89-31DAC351616A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3B7C-9FFA-4510-B950-711F85876C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85A5-AAE2-4B49-9D71-5D2D30BF1116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9E4D-0935-47BD-A375-6D3213F03F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99C813-706D-4E0B-8134-F0F00FDA96F0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22F5C-196B-4B70-BED5-FB76C52CC1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4.bp.blogspot.com/_GL_OtOAr_tM/S_vZTrOc3fI/AAAAAAAAACo/p-4VPIDCsYQ/s1600/Mosca-branca-abr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26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istemasdeirrigacao.files.wordpress.com/2008/11/461.jpg" TargetMode="External"/><Relationship Id="rId11" Type="http://schemas.openxmlformats.org/officeDocument/2006/relationships/image" Target="../media/image45.gif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gif"/><Relationship Id="rId7" Type="http://schemas.openxmlformats.org/officeDocument/2006/relationships/image" Target="../media/image1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2414587"/>
            <a:ext cx="8839200" cy="1981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8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5" name="CaixaDeTexto 6"/>
          <p:cNvSpPr txBox="1">
            <a:spLocks noChangeArrowheads="1"/>
          </p:cNvSpPr>
          <p:nvPr/>
        </p:nvSpPr>
        <p:spPr bwMode="auto">
          <a:xfrm>
            <a:off x="76200" y="74613"/>
            <a:ext cx="6477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>
                <a:latin typeface="Gabriola" pitchFamily="82" charset="0"/>
              </a:rPr>
              <a:t>Universidade Federal do Acre</a:t>
            </a:r>
          </a:p>
          <a:p>
            <a:pPr algn="ctr"/>
            <a:r>
              <a:rPr lang="pt-BR" sz="3600" b="1">
                <a:latin typeface="Gabriola" pitchFamily="82" charset="0"/>
              </a:rPr>
              <a:t>Centro de Ciências Biológicas e da Natureza</a:t>
            </a:r>
          </a:p>
          <a:p>
            <a:pPr algn="ctr"/>
            <a:r>
              <a:rPr lang="pt-BR" sz="3600" b="1">
                <a:latin typeface="Gabriola" pitchFamily="82" charset="0"/>
              </a:rPr>
              <a:t>Pet - Agronomia</a:t>
            </a:r>
            <a:endParaRPr lang="en-US" sz="3600" b="1">
              <a:latin typeface="Gabriola" pitchFamily="82" charset="0"/>
            </a:endParaRPr>
          </a:p>
        </p:txBody>
      </p:sp>
      <p:sp>
        <p:nvSpPr>
          <p:cNvPr id="13316" name="CaixaDeTexto 7"/>
          <p:cNvSpPr txBox="1">
            <a:spLocks noChangeArrowheads="1"/>
          </p:cNvSpPr>
          <p:nvPr/>
        </p:nvSpPr>
        <p:spPr bwMode="auto">
          <a:xfrm>
            <a:off x="990600" y="2438400"/>
            <a:ext cx="2286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Cultura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17" name="CaixaDeTexto 8"/>
          <p:cNvSpPr txBox="1">
            <a:spLocks noChangeArrowheads="1"/>
          </p:cNvSpPr>
          <p:nvPr/>
        </p:nvSpPr>
        <p:spPr bwMode="auto">
          <a:xfrm>
            <a:off x="2057400" y="3055938"/>
            <a:ext cx="914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18" name="CaixaDeTexto 9"/>
          <p:cNvSpPr txBox="1">
            <a:spLocks noChangeArrowheads="1"/>
          </p:cNvSpPr>
          <p:nvPr/>
        </p:nvSpPr>
        <p:spPr bwMode="auto">
          <a:xfrm>
            <a:off x="2057400" y="3736975"/>
            <a:ext cx="190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Tomate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19" name="CaixaDeTexto 10"/>
          <p:cNvSpPr txBox="1">
            <a:spLocks noChangeArrowheads="1"/>
          </p:cNvSpPr>
          <p:nvPr/>
        </p:nvSpPr>
        <p:spPr bwMode="auto">
          <a:xfrm>
            <a:off x="152400" y="5505450"/>
            <a:ext cx="548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Gabriola" pitchFamily="82" charset="0"/>
              </a:rPr>
              <a:t>Petiana: Josilene Ferreira Rocha</a:t>
            </a:r>
          </a:p>
          <a:p>
            <a:r>
              <a:rPr lang="pt-BR" sz="3600" b="1">
                <a:latin typeface="Gabriola" pitchFamily="82" charset="0"/>
              </a:rPr>
              <a:t>Tutor: José Ribamar T. da Silva</a:t>
            </a:r>
            <a:endParaRPr lang="en-US" sz="3600" b="1">
              <a:latin typeface="Gabriola" pitchFamily="82" charset="0"/>
            </a:endParaRPr>
          </a:p>
        </p:txBody>
      </p:sp>
      <p:pic>
        <p:nvPicPr>
          <p:cNvPr id="13320" name="Picture 6" descr="http://t3.gstatic.com/images?q=tbn:ANd9GcRORtTFuZ3OQda3L0ZW8ZkyfroeWoNrdWkty8u_VGDDI3yxifI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1885950" cy="24288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321" name="Picture 2" descr="http://static.infoescola.com/wp-content/uploads/2011/01/tom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90800"/>
            <a:ext cx="2516188" cy="16160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322" name="Picture 4" descr="http://t0.gstatic.com/images?q=tbn:ANd9GcSjuAViUB973k1iwxFA7u2l4z5Pn2cPnraE_BMZBHFF893-ayr_s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71600"/>
            <a:ext cx="2619375" cy="175260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323" name="Picture 8" descr="http://t0.gstatic.com/images?q=tbn:ANd9GcSqxUl8AIwoN6BhGruYgt2YlSOKW3p_LAlQGvXuQdPpFyYDOrB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943475"/>
            <a:ext cx="2222500" cy="183832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324" name="Picture 10" descr="http://t0.gstatic.com/images?q=tbn:ANd9GcTXXx1pqm0HydQkCOOWerE5XplmZt1Bd_EdS32GGD7vKs1jg90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5300" y="152400"/>
            <a:ext cx="2222500" cy="160020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325" name="Picture 12" descr="http://t1.gstatic.com/images?q=tbn:ANd9GcQfxvQOHKeQd5El3sRJ-J3WptVZ6dcMrkf0zz2JRJMg11bHTSD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276600"/>
            <a:ext cx="9144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CaixaDeTexto 7"/>
          <p:cNvSpPr txBox="1">
            <a:spLocks noChangeArrowheads="1"/>
          </p:cNvSpPr>
          <p:nvPr/>
        </p:nvSpPr>
        <p:spPr bwMode="auto">
          <a:xfrm>
            <a:off x="990600" y="2430463"/>
            <a:ext cx="2286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Cultura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28" name="CaixaDeTexto 8"/>
          <p:cNvSpPr txBox="1">
            <a:spLocks noChangeArrowheads="1"/>
          </p:cNvSpPr>
          <p:nvPr/>
        </p:nvSpPr>
        <p:spPr bwMode="auto">
          <a:xfrm>
            <a:off x="2057400" y="3048000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29" name="CaixaDeTexto 9"/>
          <p:cNvSpPr txBox="1">
            <a:spLocks noChangeArrowheads="1"/>
          </p:cNvSpPr>
          <p:nvPr/>
        </p:nvSpPr>
        <p:spPr bwMode="auto">
          <a:xfrm>
            <a:off x="2057400" y="3733800"/>
            <a:ext cx="190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Tomate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30" name="CaixaDeTexto 7"/>
          <p:cNvSpPr txBox="1">
            <a:spLocks noChangeArrowheads="1"/>
          </p:cNvSpPr>
          <p:nvPr/>
        </p:nvSpPr>
        <p:spPr bwMode="auto">
          <a:xfrm>
            <a:off x="990600" y="2427288"/>
            <a:ext cx="2286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Cultura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31" name="CaixaDeTexto 8"/>
          <p:cNvSpPr txBox="1">
            <a:spLocks noChangeArrowheads="1"/>
          </p:cNvSpPr>
          <p:nvPr/>
        </p:nvSpPr>
        <p:spPr bwMode="auto">
          <a:xfrm>
            <a:off x="2057400" y="3044825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32" name="CaixaDeTexto 7"/>
          <p:cNvSpPr txBox="1">
            <a:spLocks noChangeArrowheads="1"/>
          </p:cNvSpPr>
          <p:nvPr/>
        </p:nvSpPr>
        <p:spPr bwMode="auto">
          <a:xfrm>
            <a:off x="990600" y="2430463"/>
            <a:ext cx="2286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Cultura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33" name="CaixaDeTexto 8"/>
          <p:cNvSpPr txBox="1">
            <a:spLocks noChangeArrowheads="1"/>
          </p:cNvSpPr>
          <p:nvPr/>
        </p:nvSpPr>
        <p:spPr bwMode="auto">
          <a:xfrm>
            <a:off x="2057400" y="3048000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34" name="CaixaDeTexto 9"/>
          <p:cNvSpPr txBox="1">
            <a:spLocks noChangeArrowheads="1"/>
          </p:cNvSpPr>
          <p:nvPr/>
        </p:nvSpPr>
        <p:spPr bwMode="auto">
          <a:xfrm>
            <a:off x="2057400" y="3733800"/>
            <a:ext cx="190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Tomate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35" name="CaixaDeTexto 7"/>
          <p:cNvSpPr txBox="1">
            <a:spLocks noChangeArrowheads="1"/>
          </p:cNvSpPr>
          <p:nvPr/>
        </p:nvSpPr>
        <p:spPr bwMode="auto">
          <a:xfrm>
            <a:off x="990600" y="2430463"/>
            <a:ext cx="2286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Cultura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36" name="CaixaDeTexto 8"/>
          <p:cNvSpPr txBox="1">
            <a:spLocks noChangeArrowheads="1"/>
          </p:cNvSpPr>
          <p:nvPr/>
        </p:nvSpPr>
        <p:spPr bwMode="auto">
          <a:xfrm>
            <a:off x="2057400" y="3048000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37" name="CaixaDeTexto 9"/>
          <p:cNvSpPr txBox="1">
            <a:spLocks noChangeArrowheads="1"/>
          </p:cNvSpPr>
          <p:nvPr/>
        </p:nvSpPr>
        <p:spPr bwMode="auto">
          <a:xfrm>
            <a:off x="2057400" y="3733800"/>
            <a:ext cx="190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Tomate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38" name="CaixaDeTexto 7"/>
          <p:cNvSpPr txBox="1">
            <a:spLocks noChangeArrowheads="1"/>
          </p:cNvSpPr>
          <p:nvPr/>
        </p:nvSpPr>
        <p:spPr bwMode="auto">
          <a:xfrm>
            <a:off x="990600" y="2430463"/>
            <a:ext cx="2286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Cultura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39" name="CaixaDeTexto 8"/>
          <p:cNvSpPr txBox="1">
            <a:spLocks noChangeArrowheads="1"/>
          </p:cNvSpPr>
          <p:nvPr/>
        </p:nvSpPr>
        <p:spPr bwMode="auto">
          <a:xfrm>
            <a:off x="2057400" y="3048000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40" name="CaixaDeTexto 9"/>
          <p:cNvSpPr txBox="1">
            <a:spLocks noChangeArrowheads="1"/>
          </p:cNvSpPr>
          <p:nvPr/>
        </p:nvSpPr>
        <p:spPr bwMode="auto">
          <a:xfrm>
            <a:off x="2057400" y="3733800"/>
            <a:ext cx="190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Tomate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41" name="CaixaDeTexto 7"/>
          <p:cNvSpPr txBox="1">
            <a:spLocks noChangeArrowheads="1"/>
          </p:cNvSpPr>
          <p:nvPr/>
        </p:nvSpPr>
        <p:spPr bwMode="auto">
          <a:xfrm>
            <a:off x="990600" y="2430463"/>
            <a:ext cx="2286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Cultura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42" name="CaixaDeTexto 8"/>
          <p:cNvSpPr txBox="1">
            <a:spLocks noChangeArrowheads="1"/>
          </p:cNvSpPr>
          <p:nvPr/>
        </p:nvSpPr>
        <p:spPr bwMode="auto">
          <a:xfrm>
            <a:off x="2057400" y="3048000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43" name="CaixaDeTexto 7"/>
          <p:cNvSpPr txBox="1">
            <a:spLocks noChangeArrowheads="1"/>
          </p:cNvSpPr>
          <p:nvPr/>
        </p:nvSpPr>
        <p:spPr bwMode="auto">
          <a:xfrm>
            <a:off x="990600" y="2430463"/>
            <a:ext cx="2286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Cultura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44" name="CaixaDeTexto 8"/>
          <p:cNvSpPr txBox="1">
            <a:spLocks noChangeArrowheads="1"/>
          </p:cNvSpPr>
          <p:nvPr/>
        </p:nvSpPr>
        <p:spPr bwMode="auto">
          <a:xfrm>
            <a:off x="2057400" y="3048000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grpSp>
        <p:nvGrpSpPr>
          <p:cNvPr id="13348" name="Group 36"/>
          <p:cNvGrpSpPr>
            <a:grpSpLocks/>
          </p:cNvGrpSpPr>
          <p:nvPr/>
        </p:nvGrpSpPr>
        <p:grpSpPr bwMode="auto">
          <a:xfrm>
            <a:off x="990600" y="2430463"/>
            <a:ext cx="2971800" cy="1979612"/>
            <a:chOff x="624" y="1531"/>
            <a:chExt cx="1872" cy="1247"/>
          </a:xfrm>
        </p:grpSpPr>
        <p:sp>
          <p:nvSpPr>
            <p:cNvPr id="13345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46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sp>
        <p:nvSpPr>
          <p:cNvPr id="13347" name="CaixaDeTexto 8"/>
          <p:cNvSpPr txBox="1">
            <a:spLocks noChangeArrowheads="1"/>
          </p:cNvSpPr>
          <p:nvPr/>
        </p:nvSpPr>
        <p:spPr bwMode="auto">
          <a:xfrm>
            <a:off x="2057400" y="3048000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990600" y="2438400"/>
            <a:ext cx="2971800" cy="1971675"/>
            <a:chOff x="624" y="1531"/>
            <a:chExt cx="1872" cy="1247"/>
          </a:xfrm>
        </p:grpSpPr>
        <p:sp>
          <p:nvSpPr>
            <p:cNvPr id="13350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51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sp>
        <p:nvSpPr>
          <p:cNvPr id="13352" name="CaixaDeTexto 8"/>
          <p:cNvSpPr txBox="1">
            <a:spLocks noChangeArrowheads="1"/>
          </p:cNvSpPr>
          <p:nvPr/>
        </p:nvSpPr>
        <p:spPr bwMode="auto">
          <a:xfrm>
            <a:off x="2057400" y="3048000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3356" name="CaixaDeTexto 8"/>
          <p:cNvSpPr txBox="1">
            <a:spLocks noChangeArrowheads="1"/>
          </p:cNvSpPr>
          <p:nvPr/>
        </p:nvSpPr>
        <p:spPr bwMode="auto">
          <a:xfrm>
            <a:off x="2057400" y="3055938"/>
            <a:ext cx="914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990600" y="2438400"/>
            <a:ext cx="2971800" cy="1971675"/>
            <a:chOff x="624" y="1531"/>
            <a:chExt cx="1872" cy="1247"/>
          </a:xfrm>
        </p:grpSpPr>
        <p:sp>
          <p:nvSpPr>
            <p:cNvPr id="13358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59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grpSp>
        <p:nvGrpSpPr>
          <p:cNvPr id="13360" name="Group 48"/>
          <p:cNvGrpSpPr>
            <a:grpSpLocks/>
          </p:cNvGrpSpPr>
          <p:nvPr/>
        </p:nvGrpSpPr>
        <p:grpSpPr bwMode="auto">
          <a:xfrm>
            <a:off x="990600" y="2438400"/>
            <a:ext cx="2971800" cy="1971675"/>
            <a:chOff x="624" y="1531"/>
            <a:chExt cx="1872" cy="1247"/>
          </a:xfrm>
        </p:grpSpPr>
        <p:sp>
          <p:nvSpPr>
            <p:cNvPr id="13361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62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990600" y="2438400"/>
            <a:ext cx="2971800" cy="1971675"/>
            <a:chOff x="624" y="1531"/>
            <a:chExt cx="1872" cy="1247"/>
          </a:xfrm>
        </p:grpSpPr>
        <p:sp>
          <p:nvSpPr>
            <p:cNvPr id="13364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65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sp>
        <p:nvSpPr>
          <p:cNvPr id="13366" name="CaixaDeTexto 8"/>
          <p:cNvSpPr txBox="1">
            <a:spLocks noChangeArrowheads="1"/>
          </p:cNvSpPr>
          <p:nvPr/>
        </p:nvSpPr>
        <p:spPr bwMode="auto">
          <a:xfrm>
            <a:off x="2057400" y="3048000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990600" y="2430463"/>
            <a:ext cx="2971800" cy="1971675"/>
            <a:chOff x="624" y="1531"/>
            <a:chExt cx="1872" cy="1247"/>
          </a:xfrm>
        </p:grpSpPr>
        <p:sp>
          <p:nvSpPr>
            <p:cNvPr id="13368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69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sp>
        <p:nvSpPr>
          <p:cNvPr id="13370" name="CaixaDeTexto 8"/>
          <p:cNvSpPr txBox="1">
            <a:spLocks noChangeArrowheads="1"/>
          </p:cNvSpPr>
          <p:nvPr/>
        </p:nvSpPr>
        <p:spPr bwMode="auto">
          <a:xfrm>
            <a:off x="2057400" y="3048000"/>
            <a:ext cx="91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grpSp>
        <p:nvGrpSpPr>
          <p:cNvPr id="13371" name="Group 59"/>
          <p:cNvGrpSpPr>
            <a:grpSpLocks/>
          </p:cNvGrpSpPr>
          <p:nvPr/>
        </p:nvGrpSpPr>
        <p:grpSpPr bwMode="auto">
          <a:xfrm>
            <a:off x="990600" y="2430463"/>
            <a:ext cx="2971800" cy="1971675"/>
            <a:chOff x="624" y="1531"/>
            <a:chExt cx="1872" cy="1247"/>
          </a:xfrm>
        </p:grpSpPr>
        <p:sp>
          <p:nvSpPr>
            <p:cNvPr id="13372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73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sp>
        <p:nvSpPr>
          <p:cNvPr id="13374" name="CaixaDeTexto 8"/>
          <p:cNvSpPr txBox="1">
            <a:spLocks noChangeArrowheads="1"/>
          </p:cNvSpPr>
          <p:nvPr/>
        </p:nvSpPr>
        <p:spPr bwMode="auto">
          <a:xfrm>
            <a:off x="2057400" y="3055938"/>
            <a:ext cx="914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990600" y="2438400"/>
            <a:ext cx="2971800" cy="1971675"/>
            <a:chOff x="624" y="1531"/>
            <a:chExt cx="1872" cy="1247"/>
          </a:xfrm>
        </p:grpSpPr>
        <p:sp>
          <p:nvSpPr>
            <p:cNvPr id="13376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77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sp>
        <p:nvSpPr>
          <p:cNvPr id="13378" name="CaixaDeTexto 8"/>
          <p:cNvSpPr txBox="1">
            <a:spLocks noChangeArrowheads="1"/>
          </p:cNvSpPr>
          <p:nvPr/>
        </p:nvSpPr>
        <p:spPr bwMode="auto">
          <a:xfrm>
            <a:off x="2057400" y="3055938"/>
            <a:ext cx="914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grpSp>
        <p:nvGrpSpPr>
          <p:cNvPr id="13379" name="Group 67"/>
          <p:cNvGrpSpPr>
            <a:grpSpLocks/>
          </p:cNvGrpSpPr>
          <p:nvPr/>
        </p:nvGrpSpPr>
        <p:grpSpPr bwMode="auto">
          <a:xfrm>
            <a:off x="990600" y="2438400"/>
            <a:ext cx="2971800" cy="1971675"/>
            <a:chOff x="624" y="1531"/>
            <a:chExt cx="1872" cy="1247"/>
          </a:xfrm>
        </p:grpSpPr>
        <p:sp>
          <p:nvSpPr>
            <p:cNvPr id="13380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81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sp>
        <p:nvSpPr>
          <p:cNvPr id="13382" name="CaixaDeTexto 8"/>
          <p:cNvSpPr txBox="1">
            <a:spLocks noChangeArrowheads="1"/>
          </p:cNvSpPr>
          <p:nvPr/>
        </p:nvSpPr>
        <p:spPr bwMode="auto">
          <a:xfrm>
            <a:off x="2057400" y="3055938"/>
            <a:ext cx="914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do</a:t>
            </a:r>
            <a:endParaRPr lang="en-US" sz="3800" b="1">
              <a:latin typeface="Footlight MT Light" pitchFamily="18" charset="0"/>
            </a:endParaRPr>
          </a:p>
        </p:txBody>
      </p:sp>
      <p:grpSp>
        <p:nvGrpSpPr>
          <p:cNvPr id="13383" name="Group 71"/>
          <p:cNvGrpSpPr>
            <a:grpSpLocks/>
          </p:cNvGrpSpPr>
          <p:nvPr/>
        </p:nvGrpSpPr>
        <p:grpSpPr bwMode="auto">
          <a:xfrm>
            <a:off x="990600" y="2438400"/>
            <a:ext cx="2971800" cy="1971675"/>
            <a:chOff x="624" y="1531"/>
            <a:chExt cx="1872" cy="1247"/>
          </a:xfrm>
        </p:grpSpPr>
        <p:sp>
          <p:nvSpPr>
            <p:cNvPr id="13384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85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sp>
        <p:nvSpPr>
          <p:cNvPr id="13386" name="CaixaDeTexto 8"/>
          <p:cNvSpPr txBox="1">
            <a:spLocks noChangeArrowheads="1"/>
          </p:cNvSpPr>
          <p:nvPr/>
        </p:nvSpPr>
        <p:spPr bwMode="auto">
          <a:xfrm>
            <a:off x="2057400" y="3055938"/>
            <a:ext cx="914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 dirty="0">
                <a:latin typeface="Footlight MT Light" pitchFamily="18" charset="0"/>
              </a:rPr>
              <a:t>do</a:t>
            </a:r>
            <a:endParaRPr lang="en-US" sz="3800" b="1" dirty="0">
              <a:latin typeface="Footlight MT Light" pitchFamily="18" charset="0"/>
            </a:endParaRPr>
          </a:p>
        </p:txBody>
      </p: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990600" y="2438400"/>
            <a:ext cx="2971800" cy="1971675"/>
            <a:chOff x="624" y="1531"/>
            <a:chExt cx="1872" cy="1247"/>
          </a:xfrm>
        </p:grpSpPr>
        <p:sp>
          <p:nvSpPr>
            <p:cNvPr id="13388" name="CaixaDeTexto 9"/>
            <p:cNvSpPr txBox="1">
              <a:spLocks noChangeArrowheads="1"/>
            </p:cNvSpPr>
            <p:nvPr/>
          </p:nvSpPr>
          <p:spPr bwMode="auto">
            <a:xfrm>
              <a:off x="1296" y="2352"/>
              <a:ext cx="120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Tomate</a:t>
              </a:r>
              <a:endParaRPr lang="en-US" sz="3800" b="1">
                <a:latin typeface="Footlight MT Light" pitchFamily="18" charset="0"/>
              </a:endParaRPr>
            </a:p>
          </p:txBody>
        </p:sp>
        <p:sp>
          <p:nvSpPr>
            <p:cNvPr id="13389" name="CaixaDeTexto 7"/>
            <p:cNvSpPr txBox="1">
              <a:spLocks noChangeArrowheads="1"/>
            </p:cNvSpPr>
            <p:nvPr/>
          </p:nvSpPr>
          <p:spPr bwMode="auto">
            <a:xfrm>
              <a:off x="624" y="1531"/>
              <a:ext cx="14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800" b="1">
                  <a:latin typeface="Footlight MT Light" pitchFamily="18" charset="0"/>
                </a:rPr>
                <a:t>Cultura </a:t>
              </a:r>
              <a:endParaRPr lang="en-US" sz="3800" b="1">
                <a:latin typeface="Footlight MT Light" pitchFamily="18" charset="0"/>
              </a:endParaRPr>
            </a:p>
          </p:txBody>
        </p:sp>
      </p:grpSp>
      <p:sp>
        <p:nvSpPr>
          <p:cNvPr id="13391" name="CaixaDeTexto 9"/>
          <p:cNvSpPr txBox="1">
            <a:spLocks noChangeArrowheads="1"/>
          </p:cNvSpPr>
          <p:nvPr/>
        </p:nvSpPr>
        <p:spPr bwMode="auto">
          <a:xfrm>
            <a:off x="2057400" y="3736975"/>
            <a:ext cx="1905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 dirty="0">
                <a:latin typeface="Footlight MT Light" pitchFamily="18" charset="0"/>
              </a:rPr>
              <a:t>Tomate</a:t>
            </a:r>
            <a:endParaRPr lang="en-US" sz="3800" b="1" dirty="0">
              <a:latin typeface="Footlight MT Light" pitchFamily="18" charset="0"/>
            </a:endParaRPr>
          </a:p>
        </p:txBody>
      </p:sp>
      <p:sp>
        <p:nvSpPr>
          <p:cNvPr id="13392" name="CaixaDeTexto 7"/>
          <p:cNvSpPr txBox="1">
            <a:spLocks noChangeArrowheads="1"/>
          </p:cNvSpPr>
          <p:nvPr/>
        </p:nvSpPr>
        <p:spPr bwMode="auto">
          <a:xfrm>
            <a:off x="990600" y="2438400"/>
            <a:ext cx="2286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 dirty="0">
                <a:latin typeface="Footlight MT Light" pitchFamily="18" charset="0"/>
              </a:rPr>
              <a:t>Cultura </a:t>
            </a:r>
            <a:endParaRPr lang="en-US" sz="3800" b="1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Plantio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22532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Análise de solo e laudo de recomendação;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Aração e  gradagem (15-20cm);</a:t>
            </a:r>
          </a:p>
        </p:txBody>
      </p:sp>
      <p:sp>
        <p:nvSpPr>
          <p:cNvPr id="20489" name="CaixaDeTexto 8"/>
          <p:cNvSpPr txBox="1">
            <a:spLocks noChangeArrowheads="1"/>
          </p:cNvSpPr>
          <p:nvPr/>
        </p:nvSpPr>
        <p:spPr bwMode="auto">
          <a:xfrm>
            <a:off x="381000" y="2514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Fazer leras com covas de 20 x 20 cm;</a:t>
            </a:r>
          </a:p>
        </p:txBody>
      </p:sp>
      <p:sp>
        <p:nvSpPr>
          <p:cNvPr id="20491" name="CaixaDeTexto 8"/>
          <p:cNvSpPr txBox="1">
            <a:spLocks noChangeArrowheads="1"/>
          </p:cNvSpPr>
          <p:nvPr/>
        </p:nvSpPr>
        <p:spPr bwMode="auto">
          <a:xfrm>
            <a:off x="381000" y="30480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Adicionar 1kg de esterco e adubação de NPK de 	acordo com o laudo por cova.</a:t>
            </a:r>
          </a:p>
        </p:txBody>
      </p:sp>
      <p:pic>
        <p:nvPicPr>
          <p:cNvPr id="20482" name="Picture 2" descr="http://www.aboaterra.com.br/dicas/images/plantiobatatas/plantiobatatasceb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38600"/>
            <a:ext cx="3657600" cy="274320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/>
      <p:bldP spid="20488" grpId="0"/>
      <p:bldP spid="20489" grpId="0"/>
      <p:bldP spid="204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Trasplante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23556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Após as mudas atingirem de quatro a cinco folhas;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Atingirem de 7 a 10 cm de altura;</a:t>
            </a:r>
          </a:p>
        </p:txBody>
      </p:sp>
      <p:sp>
        <p:nvSpPr>
          <p:cNvPr id="20489" name="CaixaDeTexto 8"/>
          <p:cNvSpPr txBox="1">
            <a:spLocks noChangeArrowheads="1"/>
          </p:cNvSpPr>
          <p:nvPr/>
        </p:nvSpPr>
        <p:spPr bwMode="auto">
          <a:xfrm>
            <a:off x="381000" y="2514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Enterrar até os cotilédonos sem apertar muito;</a:t>
            </a:r>
          </a:p>
        </p:txBody>
      </p:sp>
      <p:sp>
        <p:nvSpPr>
          <p:cNvPr id="20491" name="CaixaDeTexto 8"/>
          <p:cNvSpPr txBox="1">
            <a:spLocks noChangeArrowheads="1"/>
          </p:cNvSpPr>
          <p:nvPr/>
        </p:nvSpPr>
        <p:spPr bwMode="auto">
          <a:xfrm>
            <a:off x="381000" y="31384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Horário ideal: pela manhã ou a tarde;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37782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Após a replanta irrigar bem para evitar o stress da 	planta.</a:t>
            </a:r>
          </a:p>
        </p:txBody>
      </p:sp>
      <p:pic>
        <p:nvPicPr>
          <p:cNvPr id="19458" name="Picture 2" descr="http://www.iac.sp.gov.br/Tecnologias/Calagem/Figur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666924"/>
            <a:ext cx="2895600" cy="2167564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pic>
        <p:nvPicPr>
          <p:cNvPr id="13" name="Picture 4" descr="http://3.bp.blogspot.com/_i07XW8_NcgQ/TIULMgvdFsI/AAAAAAAAD9E/eIJr509KFsI/s640/Image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605274"/>
            <a:ext cx="1447800" cy="2176526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/>
      <p:bldP spid="20488" grpId="0"/>
      <p:bldP spid="20489" grpId="0"/>
      <p:bldP spid="2049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  </a:t>
            </a: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5105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Espaçamento  e Técnica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24580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100 a120 cm entre fileiras;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40 a 70 cm dentro das fileiras;</a:t>
            </a:r>
          </a:p>
        </p:txBody>
      </p:sp>
      <p:sp>
        <p:nvSpPr>
          <p:cNvPr id="20489" name="CaixaDeTexto 8"/>
          <p:cNvSpPr txBox="1">
            <a:spLocks noChangeArrowheads="1"/>
          </p:cNvSpPr>
          <p:nvPr/>
        </p:nvSpPr>
        <p:spPr bwMode="auto">
          <a:xfrm>
            <a:off x="381000" y="2514600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Cultivares Santa Cruz, pode </a:t>
            </a:r>
            <a:r>
              <a:rPr lang="pt-BR" sz="2800" dirty="0" smtClean="0"/>
              <a:t>	utilizar </a:t>
            </a:r>
            <a:r>
              <a:rPr lang="pt-BR" sz="2800" dirty="0"/>
              <a:t>duas mudas no 	copinho;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39306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Culturas rasteiras pode utilizar fileiras duplas sobre 	um canteiro de 130 x 50 x 30 cm;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4891087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dirty="0"/>
              <a:t> </a:t>
            </a:r>
            <a:r>
              <a:rPr lang="pt-BR" sz="2800" dirty="0"/>
              <a:t>Deixando também duas plantas por cova.</a:t>
            </a:r>
          </a:p>
        </p:txBody>
      </p:sp>
      <p:pic>
        <p:nvPicPr>
          <p:cNvPr id="18434" name="Picture 2" descr="http://globorural.globo.com/edic/172/imagens/rep_toma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800"/>
            <a:ext cx="2990850" cy="277551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/>
      <p:bldP spid="20488" grpId="0"/>
      <p:bldP spid="20489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59964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Tratos culturais</a:t>
            </a:r>
          </a:p>
        </p:txBody>
      </p:sp>
      <p:sp>
        <p:nvSpPr>
          <p:cNvPr id="25604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Tutoragem: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Amarrar varas de bambu ou madeira de 1,80 m de 	altura em cada planta.</a:t>
            </a:r>
          </a:p>
        </p:txBody>
      </p:sp>
      <p:pic>
        <p:nvPicPr>
          <p:cNvPr id="18434" name="Picture 2" descr="sao pedro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352800"/>
            <a:ext cx="3810000" cy="2847976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pic>
        <p:nvPicPr>
          <p:cNvPr id="18436" name="Picture 4" descr="Tomates Hidropónicos com 40 Di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429000"/>
            <a:ext cx="3641412" cy="274320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Tratos culturais</a:t>
            </a:r>
          </a:p>
        </p:txBody>
      </p:sp>
      <p:sp>
        <p:nvSpPr>
          <p:cNvPr id="26628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 dirty="0"/>
              <a:t> </a:t>
            </a:r>
            <a:r>
              <a:rPr lang="pt-BR" sz="2800" b="1" dirty="0"/>
              <a:t>Controle de Plantas invasoras: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 dirty="0"/>
              <a:t> </a:t>
            </a:r>
            <a:r>
              <a:rPr lang="pt-BR" sz="2800" dirty="0"/>
              <a:t>Capinas: Manter o cuidado para não ferir as raízes;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25590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Pulverização com herbicidas: Utilizado em culturas 	rasteiras;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35052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Já existe herbicidas para o uso em tomaticultura.</a:t>
            </a:r>
          </a:p>
        </p:txBody>
      </p:sp>
      <p:pic>
        <p:nvPicPr>
          <p:cNvPr id="16386" name="Picture 2" descr="http://t0.gstatic.com/images?q=tbn:ANd9GcRPChURApunUvVbxTro89LPugY7SgrLzJIpraFJmsNRlKK2guK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97061"/>
            <a:ext cx="3158378" cy="2608539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pic>
        <p:nvPicPr>
          <p:cNvPr id="12" name="Picture 4" descr="http://1.bp.blogspot.com/_0YzWEGm4_GE/TTzSiaS8mfI/AAAAAAAAAEg/p-zDNpxKHu4/s1600/t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953" y="4114800"/>
            <a:ext cx="3199447" cy="2403341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59964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1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Tratos culturais</a:t>
            </a:r>
          </a:p>
        </p:txBody>
      </p:sp>
      <p:sp>
        <p:nvSpPr>
          <p:cNvPr id="27652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Poda: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Eliminação dos brotos não produtivo (ladrões);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3429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Os cortes não poderão deixar feridas: Doenças.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2452688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Esta operação deve ser feita quando os brotos 	ainda jovem;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59964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5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Tratos culturais</a:t>
            </a:r>
          </a:p>
        </p:txBody>
      </p:sp>
      <p:sp>
        <p:nvSpPr>
          <p:cNvPr id="28676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 dirty="0"/>
              <a:t> </a:t>
            </a:r>
            <a:r>
              <a:rPr lang="pt-BR" sz="2800" b="1" dirty="0"/>
              <a:t>Desfolha: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Eliminação de algumas folhas;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4572000"/>
            <a:ext cx="434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A desfolha não deve ser </a:t>
            </a:r>
            <a:r>
              <a:rPr lang="pt-BR" sz="2800" dirty="0" smtClean="0"/>
              <a:t>	muito </a:t>
            </a:r>
            <a:r>
              <a:rPr lang="pt-BR" sz="2800" dirty="0"/>
              <a:t>severa, pois a </a:t>
            </a:r>
            <a:r>
              <a:rPr lang="pt-BR" sz="2800" dirty="0" smtClean="0"/>
              <a:t>	planta </a:t>
            </a:r>
            <a:r>
              <a:rPr lang="pt-BR" sz="2800" dirty="0"/>
              <a:t>	se “alimenta” </a:t>
            </a:r>
            <a:r>
              <a:rPr lang="pt-BR" sz="2800" dirty="0" smtClean="0"/>
              <a:t>	pelas </a:t>
            </a:r>
            <a:r>
              <a:rPr lang="pt-BR" sz="2800" dirty="0"/>
              <a:t>folhas.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24526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Vantagens:</a:t>
            </a:r>
          </a:p>
        </p:txBody>
      </p:sp>
      <p:sp>
        <p:nvSpPr>
          <p:cNvPr id="15372" name="CaixaDeTexto 8"/>
          <p:cNvSpPr txBox="1">
            <a:spLocks noChangeArrowheads="1"/>
          </p:cNvSpPr>
          <p:nvPr/>
        </p:nvSpPr>
        <p:spPr bwMode="auto">
          <a:xfrm>
            <a:off x="762000" y="2986088"/>
            <a:ext cx="403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■ </a:t>
            </a:r>
            <a:r>
              <a:rPr lang="en-US" sz="2800" dirty="0" err="1"/>
              <a:t>Melhora</a:t>
            </a:r>
            <a:r>
              <a:rPr lang="en-US" sz="2800" dirty="0"/>
              <a:t> o </a:t>
            </a:r>
            <a:r>
              <a:rPr lang="en-US" sz="2800" dirty="0" err="1"/>
              <a:t>arejamento</a:t>
            </a:r>
            <a:r>
              <a:rPr lang="en-US" sz="2800" dirty="0"/>
              <a:t>;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762000" y="3443288"/>
            <a:ext cx="594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Iluminação;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762000" y="3900488"/>
            <a:ext cx="594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Polinização;</a:t>
            </a:r>
          </a:p>
        </p:txBody>
      </p:sp>
      <p:pic>
        <p:nvPicPr>
          <p:cNvPr id="15362" name="Picture 2" descr="http://www.freshplaza.es/images/2010/0409/tomates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667000"/>
            <a:ext cx="3886200" cy="291465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" grpId="0"/>
      <p:bldP spid="3" grpId="0"/>
      <p:bldP spid="1537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59964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9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Tratos culturais</a:t>
            </a:r>
          </a:p>
        </p:txBody>
      </p:sp>
      <p:sp>
        <p:nvSpPr>
          <p:cNvPr id="29700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Desponta: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Utiliza-se esse método quando as cultivares são de 	crescimento indeterminado;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2909888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Após atingirem a altura desejada faz-se um corte 	no caule eliminando o rebento terminal:</a:t>
            </a:r>
          </a:p>
        </p:txBody>
      </p:sp>
      <p:sp>
        <p:nvSpPr>
          <p:cNvPr id="15372" name="CaixaDeTexto 8"/>
          <p:cNvSpPr txBox="1">
            <a:spLocks noChangeArrowheads="1"/>
          </p:cNvSpPr>
          <p:nvPr/>
        </p:nvSpPr>
        <p:spPr bwMode="auto">
          <a:xfrm>
            <a:off x="762000" y="43434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Reduzir o ciclo da cultura;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39004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Vantagens: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762000" y="4814888"/>
            <a:ext cx="594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Obter frutos mais precoces;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762000" y="5286375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Maior qualidade.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" grpId="0"/>
      <p:bldP spid="15372" grpId="0"/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59964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3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Tratos culturais</a:t>
            </a:r>
          </a:p>
        </p:txBody>
      </p:sp>
      <p:sp>
        <p:nvSpPr>
          <p:cNvPr id="30724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Monda dos frutos: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 dirty="0"/>
              <a:t> </a:t>
            </a:r>
            <a:r>
              <a:rPr lang="pt-BR" sz="2800" dirty="0"/>
              <a:t>Eliminação de alguns frutos ainda jovens;</a:t>
            </a:r>
          </a:p>
        </p:txBody>
      </p:sp>
      <p:sp>
        <p:nvSpPr>
          <p:cNvPr id="15372" name="CaixaDeTexto 8"/>
          <p:cNvSpPr txBox="1">
            <a:spLocks noChangeArrowheads="1"/>
          </p:cNvSpPr>
          <p:nvPr/>
        </p:nvSpPr>
        <p:spPr bwMode="auto">
          <a:xfrm>
            <a:off x="762000" y="31242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Manter o equilíbrio da quantidade de frutos;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25908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Vantagens: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762000" y="36576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Melhorar o calibre.</a:t>
            </a:r>
          </a:p>
        </p:txBody>
      </p:sp>
      <p:pic>
        <p:nvPicPr>
          <p:cNvPr id="13314" name="Picture 2" descr="http://d3b9cwalzc5eko.cloudfront.net/royalty-free-photos-green-tomato-tomatoes-pixmac-75822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757140"/>
            <a:ext cx="2819400" cy="187226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15372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7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Pragas</a:t>
            </a:r>
          </a:p>
        </p:txBody>
      </p:sp>
      <p:sp>
        <p:nvSpPr>
          <p:cNvPr id="31748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 b="1"/>
              <a:t> Brocas-dos-Frutos: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5257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São larvas que penetra nos                               	frutos ainda pequenos e 	abrem galerias no seu interior;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33670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Controle: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38242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Rotação de cultura;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81000" y="43576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Eliminação de tomatais afetados;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81000" y="48910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Escolher época de plantio propício;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81000" y="55006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Efetuar pulverizações com inseticidas;</a:t>
            </a: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81000" y="60340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Aplicar inseticidas granulados sistêmicos.</a:t>
            </a:r>
          </a:p>
        </p:txBody>
      </p:sp>
      <p:pic>
        <p:nvPicPr>
          <p:cNvPr id="12292" name="Picture 4" descr="http://www.agrolink.com.br/agromidias/problemas/g/Neoleucinodes_elegantalis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76400"/>
            <a:ext cx="3357664" cy="2191808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" grpId="0"/>
      <p:bldP spid="3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79014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9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2819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Introdução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14340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2" name="CaixaDeTexto 8"/>
          <p:cNvSpPr txBox="1">
            <a:spLocks noChangeArrowheads="1"/>
          </p:cNvSpPr>
          <p:nvPr/>
        </p:nvSpPr>
        <p:spPr bwMode="auto">
          <a:xfrm>
            <a:off x="381000" y="16764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Originária dos Andes</a:t>
            </a:r>
            <a:r>
              <a:rPr lang="pt-BR" sz="2600"/>
              <a:t>;</a:t>
            </a:r>
            <a:endParaRPr lang="en-US" sz="2600"/>
          </a:p>
        </p:txBody>
      </p:sp>
      <p:sp>
        <p:nvSpPr>
          <p:cNvPr id="14345" name="CaixaDeTexto 8"/>
          <p:cNvSpPr txBox="1">
            <a:spLocks noChangeArrowheads="1"/>
          </p:cNvSpPr>
          <p:nvPr/>
        </p:nvSpPr>
        <p:spPr bwMode="auto">
          <a:xfrm>
            <a:off x="381000" y="2376488"/>
            <a:ext cx="853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Segunda olerícola mais produzida no Brasil</a:t>
            </a:r>
            <a:r>
              <a:rPr lang="pt-BR" sz="2600"/>
              <a:t>;</a:t>
            </a:r>
            <a:endParaRPr lang="en-US" sz="2600"/>
          </a:p>
        </p:txBody>
      </p:sp>
      <p:sp>
        <p:nvSpPr>
          <p:cNvPr id="14346" name="CaixaDeTexto 8"/>
          <p:cNvSpPr txBox="1">
            <a:spLocks noChangeArrowheads="1"/>
          </p:cNvSpPr>
          <p:nvPr/>
        </p:nvSpPr>
        <p:spPr bwMode="auto">
          <a:xfrm>
            <a:off x="381000" y="3062288"/>
            <a:ext cx="853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Pertence à família </a:t>
            </a:r>
            <a:r>
              <a:rPr lang="pt-BR" sz="2800" i="1"/>
              <a:t>Solanaceae</a:t>
            </a:r>
            <a:r>
              <a:rPr lang="pt-BR" sz="2600"/>
              <a:t>.</a:t>
            </a:r>
            <a:endParaRPr lang="en-US" sz="2600"/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81000" y="3671888"/>
            <a:ext cx="525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Cultura exigente no manejo e </a:t>
            </a:r>
            <a:r>
              <a:rPr lang="pt-BR" sz="2800" dirty="0" smtClean="0"/>
              <a:t>	condições </a:t>
            </a:r>
            <a:r>
              <a:rPr lang="pt-BR" sz="2800" dirty="0"/>
              <a:t>ambientais</a:t>
            </a:r>
            <a:r>
              <a:rPr lang="pt-BR" sz="2600" dirty="0"/>
              <a:t>.</a:t>
            </a:r>
            <a:endParaRPr lang="en-US" sz="2600" dirty="0"/>
          </a:p>
        </p:txBody>
      </p:sp>
      <p:pic>
        <p:nvPicPr>
          <p:cNvPr id="28674" name="Picture 2" descr="http://dietasobcontrole.org/files/2010/08/tom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722657"/>
            <a:ext cx="2209800" cy="1906743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pic>
        <p:nvPicPr>
          <p:cNvPr id="28676" name="Picture 4" descr="http://www.agroconsulte.com.br/images/servicos/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429000"/>
            <a:ext cx="2286000" cy="304800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2" grpId="0"/>
      <p:bldP spid="14345" grpId="0"/>
      <p:bldP spid="1434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1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Pragas</a:t>
            </a:r>
          </a:p>
        </p:txBody>
      </p:sp>
      <p:sp>
        <p:nvSpPr>
          <p:cNvPr id="32772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 b="1" dirty="0"/>
              <a:t> Pulgões: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472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82575" algn="l"/>
              </a:tabLst>
            </a:pPr>
            <a:r>
              <a:rPr lang="pt-BR"/>
              <a:t> </a:t>
            </a:r>
            <a:r>
              <a:rPr lang="pt-BR" sz="2800"/>
              <a:t>Sugam seiva e também 	são vetores de viroses;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33670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Controle: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38242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Evitar o contato do inseto virulífero com a planta;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81000" y="4357688"/>
            <a:ext cx="876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Produção de muda em estufas providas de tela fina;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81000" y="48910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Aplicação de inseticidas granulados sistêmicos;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81000" y="55006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Pulverização com aficidas específicos.</a:t>
            </a:r>
          </a:p>
        </p:txBody>
      </p:sp>
      <p:pic>
        <p:nvPicPr>
          <p:cNvPr id="11266" name="Picture 2" descr="Imag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990600"/>
            <a:ext cx="1752600" cy="1383443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sp>
        <p:nvSpPr>
          <p:cNvPr id="11268" name="AutoShape 4" descr="data:image/jpg;base64,/9j/4AAQSkZJRgABAQAAAQABAAD/2wCEAAkGBhMSERUUExQWFRUWGB8ZGRgYGCIfHxogHBkcIR0gHh8iHCYgHh4jICAdITAiJCctLSwsHB8xNTAqNSYsLCoBCQoKDgwOGg8PGiwkHyQsLCosLCosKSwsLCwsLCwsLCwqLCwpKSwsLCwsKSksLCwpLCwsLCwsKSwsLCwsLCwpLP/AABEIALgBEgMBIgACEQEDEQH/xAAbAAADAAMBAQAAAAAAAAAAAAAEBQYAAgMHAf/EAEAQAAIBAgUDAwIEAwgBAwMFAAECEQMhAAQFEjEiQVEGE2EycRRCgZEjUqEHFTNiscHh8NEkovFygpIWNFNj0v/EABkBAAMBAQEAAAAAAAAAAAAAAAECAwAEBf/EACURAAICAgIBBQADAQAAAAAAAAABAhESIQMxQRMiMlFhQnGBBP/aAAwDAQACEQMRAD8A4egzTyeYqZZyyU6wlZ4kA2Bx2WuRmKhfqDCAYgAKbfrhIPT2azDhAdpRtwc8fGGGc9CZpaT1KlWWFyq8HHA2r29gcHJdaB9b1wiVQ72NoF4GAdK9U+3SIq03LC1MDsMfPTPpjNNV3KsCbsf+zjv6v0mpSqq5AIIjpMxiixTxJy4ag6FGr6cag9y+zkwO+M9P+nKe01Xf23BsKggEHBGleojRcb19xCeDGHdfLrnanTuCkTtIsMO5SuvBGEFGF+TZ/TFCvlnpNVQtIZGF4PcYmW0illpAbeqDqcDk+MXFTQqWXCbBJ+kEG24+e8YCT0k1ZXphkLM53ABtoUiBJixBvx3+2JqVedGdpJHnLepH3kCNngjAeo58sQdsCMehZL+yqhS3rmaparI2Cg1oP82+mLT4vhwvobJ0qTAj3XIBDOn0KQTYEhZgEkn/AEF6erCPQ2KTPOfR+amo3uVNqqJAY2+wGHOo6ZVymYBTrSrcxxBvfBGu+jHzCU6mWy4pU42hByb3Y978wSfiBbD/ADekMmTFSsRFOmA23lrwIkWM2xnyK9eTTguyPz+VByxqbCTugEnnyfsMcdf1UVKdJF5QDdHHGHOiGnXovTd9ppgsgPfAuk+iK+YC+yhC7iHrPZBAkmTzAIMAXwbV78AjFtMEpesK1CtRY7antJtWRaD2OJ/WUPuCo4P8X+ILRZiePjmMPF9Plq3G9A8bl7jdAPxPOPSfUP8AZ9TzhptTG0U0FMdpVAAv7XvHfGlOEWV44OqPFMvn6lOqHolgVMg9xiy9O6k1fNCpnnYCmpKAD80Wtijyn9i7RL1dpmBt8cybePjB1f8AslG5WWuTBAJIn9h5wj5YMd8TJr0x6oZc+WqM209JEdr/APnCT1Z6RKZyqKUMpO4D73x6PW/s0p5dhXRmbbdlI5+0Y46t6Xr1CjUVG0cMTBg+e+AuWKdoC4ZrweM/hO3GKvJf2dCpQNUVgOmQCMHat6VenXIqxe8qLY0OpVARTVdw4geMVfJa0I4SsB9LegRXq/xHAVT1LuuftjT1B6aTKEFKgIckBZuBhzl9ErCqp9t13mBPI/XHfU/7NnaoWDdPcmTHzhM/dbejPim1TJnL1ENIo1j+Ug3nHKmhp7ocrbmYwxznoZ6TDqLeHW4/4wdU0Lb0OCxjxzijmgKDiqHPoinVKkO8jkN3w/Oi0nFSnTZpJufn5wJ6Zy5pJG2FXg+ScPdIX+JWQKVLX3Ac2xxTu20dCjFyUZIk896Fqb4qGVP5xf8AfHbL+ia6TTp1Q1Ijvj0XIISrB1sLXi+AM7qVKgBI9tSeTxOF9WZePBGJNafpDpSSixZCzcr4n/fFqumUxTC7Q0Dk3P3++BMnmcvUaUuxH1HHDWab2Y1NoU228frhW22WSSQzy2XVCdgABF/vjY19t5EHnzPxhdkdVR5UA1GUC6rAM+DOCjVUxKHxxcYQIV+J+RjML3ZpP8Op/TGYxj7UCUosBNvthiEDLJ4jAOfoO8BVFxee2C9OyjJTVX6vOClYQJ85TK9NRQpO3p5+fthd/c1PMK6gdMxuPJ8nFKNPpAQEUfYY2IAFsNi0K6ZGt/ZpleZYR84U+/l8u1RVkhemRAnxe9sXOcpM427mQHkrHH6gx+mJj1B6fpCmNqqrbhuJJJ2iZjsLxJgfcYdN3s4v+mFrS0F6DpTsKbAWqAMpZhIB4aI8Y2rabWp5ghao9oEebdMjpA/XnBuiVQKYcBgq09qsfyi0BQb7YEffzhfk9XLZl625mW1PYoUXSRN7Xkk8dr4MVo53jo012glVFqAFW46lI3KYm/Nj5xpl9EDI1VzMmy/a3Hcnx4xvlxWd3Yno2mUYkxIkEqZ3CB4IM4IWvsUVKu1FB3QFtJABO2JN545GEd1oZtZNs6UG2q24GIFgeTY/07YD1PTBmKaK4IpTJki0cfe089zhh/fKVUZ6brVBIELyoCkglTfsZ+3xhQmk16lVwlVKW6GJBLEwQLGLD5nn7YEbT2K/a9bF+j6RlcvuAojN1WlDF0CsBYTPVAN8Fer9Pq7EFOozow2ACBtIsVtY8RbxjetXVaLopNapTtVNy0Cx3QJNhHz3x3o6e1OgDUbdD7pm7s5Ej9GJX9D8Ytl9jQeXZnpb04lGmd8yFBaex+B8C5wXlqDtmQ603KoDckKjWgD/AO43n4xtp2roUNVWFRgSGgyZHKx2jxjhpGXADutZlWSVMg89iCvAJ+/OISlvZSUukUSlmDSdsmCJHTHIwgyOo1FqlwU9ncwHkmYseJ+e/GDNUzHt0XO4hzTcMFgDcDY8+OkmL46ZGoiUadAG4EWFyfzf1vfzg4+QtZP+j5V14uIpIKs2lT08SZ8EeDj7pGcDrtcgNJleCI+DeP0wj1fKDK1xVQfwy0V1ABm31AWG68EiPvihNBKgXb0kgN09O61tw4P2OC0NwynKTt9HTU9Hp16ZVu45i+Evpn0fRpb2A3tujcwvh9lK5emQw615E/tjSiq/QOhmViFU+CJOB+HW67BM7owqOvVDLwuDKFJI9p43dwPnHQZdojbfyecZRhBfngnvgUPoXVfTCIG9qwP5Tf8Abxj7T0PcBMDtxf8AfDncBfthbn6tWwooObkm3/nBti0if1mo1ELJBpq8iOZ+fjDDQtXGYJKbQwHV844+o/cpBHEQfrWBB8kfIFxg7K6dlcufdAEsCZXkwJsMN4OZpOdt9DkEgdQx8q5em4hlBHMEYRj1X7zBaNNmJEgkwB8sewGBstrGYGbejUI2t9B2xBHb7HGqij5ouv0O1DIKAWpqE2XkcRjnouoUqoIBDt3C3/fCvV0Zzeu602ENEBTBII8g/wDOBtF0qnRbdlxUYtadxCgeZgAx8C+Cq8g9RKWKKTK7krlVpxT2/VwJ+MH16gBH284Dy1JnVt7EkcXif27YK07LtBL/AKCZF47wJ/W9owvZTKnQZGMx2CjxjMNiHIitB9ajYWzj0qbMZRF3FtvloBi/24Mxihy/qLLVDFOtTZv5d0H9jfCXJ6DSi8EMI3MOLC0BZH2x2f0VRAJQENPC2E+bi8fbD0ji4+TmaWrKGkxIkiP+/wDewx9LY46fkiigFi1vzEk/eTgokYU7E9bAXpkmeLffCfM08tSqzWcs1SdqnhAonjgEeTe+KDMVQikmBAmTYYkdbq06hFUbUP03P1SAJgCxFh5xkc//AETSVHXM5qfbFMgio3tqt7mxLHtEAm/z4xrT0oKwWmVWWbduWdzRcRexEiZ5H7oGrigabAMWVnVyJlXKjaCymAb7lFv9RijylZ62xtzKVgOg+kyRE27X4sD3wstHHGn/AGcqCbdqhiSm2nHLAOSRJHyJjxgDXdB92rWSrVA2ANRIa1hdWAup7/8AnsXnKwWu6qeurVS4PDOCF47SWP2jDzRfTNLLqNx3tySeJ8nz9zjKykePK1RGnT/YW89IUFuG/KVpiIkuAC8kbQFnknG34+pXKrWATdTWGQiVaJO2Gi8iZ4+MUfqjPUSpDFSkH6uC3Mj57zhFoeepvU2CRuQoXncCNsbWRuREi0GYw/ZCTxljYy9O0gCWbctcsyvUBjeoH1+DMgW7zhlreUD5cikC2wggAwDtvB+Ldh2GJ3JB8tSqGNznp2k8BuWEn4FvjH30rnaiUq1MzWO7vwQzbWE8Wv8Atgdqzr4sfTpn3J5E0SdqBd7Fz3kuQWIsDySBMcDzhjl9u+Aqljz7bieYBKEDv35E8xbCGjlXFHM1nzBS5popEAQRBMqWUgQP3++GujNWXIncw3U910KkkbZkMORMjCT432csdMaVMgtUMGfcQbgr+XiOeBPPGPlLLMtUtB3BYQqOknkkE2vxc2g4n/TOu1EeKx3EwtM7QGgiSD2jjm+LjIuxokwN0vEcG9vvhYxlHR08TUtomtTz9R5NSkfbCwYBvEmZ44i18dn1ZDKoGZ5lrQoAEyZAA/eOLnCDT83VpakxqjdTqO24TZRczzHT4+IjjFp+H/gKDAlQTPzeP04/TFJKtg4VKdtMX5TMowaoLkz/APb8W7nnBNY/xaNUn/D3WA6m3CCOb2JP6YVA+xUYGi7g3hRP6nASVzUr7mWruFlGwgSbRPYYVM6ZaiopFTlKtSpSLBkFSeYtY+J5jHTP5kKhn6iIEDie5xwyie3TO3pKg7rkgEnn95+2Pp0lTWgiSEuT+bi4/WcZuzOTrFdnTR70VBgxaVMiBjlqGpNRqAbdykCBIB3T5NrjgHk98dNP09qDsFM02Mhf5Z5j4wDrCh3dGH07TE3IvfyIN5GMqNyycIKuzk2uUq7bQSpggq6QQe97/wBMGVMkM0gJYoqsw6bFl7Di1u/9O+FebylNqynZLASpHf4b5B7fbBmUz61adRAfps3biP8AftjOVHJGeTbkLdPyTZLNOEk0agJ2DkkDgTEsJn98E5rUKDVVqA7NrSd6G4NjfiZ7E9vjCzKUqlSmVepsfLPYm4YEGOe9jfxg3JvTenWbMBX2qDxCwSfpAvPz8Y3bFjL+K/s3Z6SkvWEbTb6SvPYbjJIvYd8FZn1NRO2mjzcLewvxBgz+sYU6HpFKqpp04Zak1DUmSgU7QoBsCTug8wG8DDVfR4pMtSiFDqb7pYHm4vZvn5wdItH1HG0cs1SzVCor0hvTiCTM/YSL8g9oxRZXPSgLQGtuWZhoEj+uJjWMzXfatRGO1127DCmT+cSe36YcencnCM1QkszcEk7bAkEkDiRf4GNY3HL3Puv0cScZjgaQ8D98ZjbOm4gmn5JEO5S1/mReO2DFrmSPGMp0QLDHNbXJ4tf/ALE4GzNRj8QlTIn+mPjkKJJjGroZsSPPH/Zwr1PMqZAjonfKybDsZtzMjDAnNQQn9Ta5TqVUoJuYKd7MDA6bRHe9/wDbHQUKbUKv4h0BKsUY22QJCg9zN7z8cYEyyojF9m5iDA4k/JMi0d+Iw2zujUswitULBbv1AAzIkExwbz+mDZ50W5tzvYmzGrVDUfdQ2qyzUUn6yFXYLxJ6WBAiBHcTjbTK606PQHVoujSY3ENY/wAk8SebYPyDvUR2/wAVUlVlbttF7E28SecI8t6iWsxNJSacG0bSCeBF+0mBP3GFknJAlcfc/IzzuVQtS2t7tRXU7wIgqbSB/LcAcfGGQ1Gqg6w1RYIuQNxJ+1/HEYS6c1SqG93/ABKTMAqkqGFiCb+JsPvjTMM1alVVKzgqdxVR/hlWUQG/lIYEA3tgxiwqTWzKWj7zUppt2OSNoDSqmdvJiR2MWK9+MF1fTtPLqDTUio7CzMTCjdxfni/+mOWmaz7KMapkqAGJueeU23YEkXMREeJcZbWctXLKlYM6cq6lTPAsQJA8f0wrckZRjJGmnaLTp02DbnJIdhMnx3kxc8/OOmuZ6nRUvUEBb2MTBkWxlXOZbLuxVWBPLLySBIBE/TefF8b0chSze53DEyAyMIjb2HH6k+DPOBF2x8dYp7PO8x6yNSk1TLqW9t4enUC3RhtgQBbzN782wb6d1x1y1UFAm5f4S7TcxsAAiWLST87T84M1rRaQqLUySqKdbfSZhI2VAGEbYAC8mRbptil0bJpTcVKwG6miItRiL9O0wJkNYXI4J8nF5tLRPjg8tsVDOrlqPsOq7Tt6mpHcFcANvSQ0g2B8H4jDPK6nTGXrGlVVnAdgTwdpuQOOD2wt9ZhKlQMgLGNrwCfpPSZEi9+Y482xPaJlhlqlRqlULRKwCzcSQCpUw0xK2Ug37YRpMPqOM8fA+9NKMxV9xiTUYAPJJBBBgEflkgmB48WxZ0MmmwIdrbf6f1xH+mK1KtXdt3+HC01UFdysOTbuTbuBa3GKb8coNRKaqiUhJeYhp8ATFrn574FHRwVGNhY0+mhLBYMXN+P3xwCCoSBKxFx5N/8ATAub1OuUOyiJgX3KVv3nd9Hzb97YJybqkUQ5aoFkk88iSfv4+MCl4LKeTrwDJobT/jOReR5kR5I/YYKoAUzBtYAE/E2+/J4wJqnqanlqlJH3FqhNlFwADBIPYm2OFTVUqU6b1SabbpAU/V0lgBY9UW+84zi0rEyhF0hhUzLEtEwBIPb/AOe/2OJ4ipUzCVKaxvBWoTFwsgD7N0tbz+mGB1l1G8IdpNlP1NMyOe5MfrGFeQzjk1HQbqYdlYccAEbQTbxGEfZCc01ZolI1q1ejTZqaoik1NpZh0g7Q0i5BAB5tjM0aWUU0l3NVCl5LdR6hc+fN/jBehgqK5giX3iQbgKqrMTzt4FxPbCXWcqqVBUqt1lIgN3JtEdis2PnDLZKbpWjqxqPRJVW2P1sV2iFmYEAMWIBEGcKv72hajLQrCWUg7ioEDbcbTzcD9hycO9J1M7vdKn2UUknmAoggDtDQPFjgnU/VeTrU6TLVI/iJvkEEUwd7hh3HSLCbxGHgq8DxjGW26CvRuh1KdJmrDaWjag7ASb/N/wCmH4JWQJP3x9yeeSqoam24H+v/ADOPiVlcbg3aSO4/T4uMI7bO6GMIpGz11AloH/OE+e1BTD0nkgkCnMbiBHVe3nHemgr3JhlcnaO0GBPng2/rIxLarp75es7is3Uw6SBDA/6QT3+IPk9nPyydWug06nnDcZWtB/8A7EH9NuPuABrNc8GB4lbf+7GYFs58/wBLYVCSb8c42aputEg845Mk/F+3f74UeqdXq0BSFHbLE7t3O23A5m/PxGArej0+SUYRyYS2vAe7TdgHQExwdsABp4+qf/bjj6coyWqipuDGwmeRzP2/pGJfO094FU1drsgli1yIipIg9x9PHGKr0+j0qIRkk72JYQOCREAAcDDPSOHi5PUnvpHPUvTrMZRlEm5aZnzbnHH1LlansKm5mCgAstieAbDm1o+cNP79o72p77ztMEWPgXmcIA3tsgNY1gzCAWMkbgJ6j83IGA7Y8/Tj8V2I9R9V+3IoH29tMBSjGCUiZXsVsQe4DAyDYTT8zlxsNNzTFeCQxgq6W5/laWj7D4xtq/ptxX3EbyXC7QCZEQ0j5j/XnjHNfRL5qoVCtQpsu+makMAthtYyCDN73iPOOi4402cMspsdJlaobcxDAHcWiGkERxbiQfOGuX1YZegTXQWYKgkdQsCT9zeT/Ng/I6Bl6Qp723hU2MS22SFgEKpAi8H797ki6h+BKEu3u0xEKb7YPxyOwBxG/JVRlHycNR05HUVKRDT1K8f5RYxblTI74Q5zIN7geiq/iC5dySwAkXkQQVF1A5uCTbBz6hQy+worBWqGd0gBSsHpkC/IMeBil1DUP4IlUcsOg/TvBt/pz/04zlQIpMT5t6tT219pOkb44Mxcc3i0Ge2O+W1Ksq1asF1amSoC9ZKi5AHk9oPHbHKlo0e4dzFbbFdpAE3IMyBtmx+MaZjNvlEF99RuSsAR2t4NpP274RP6G622D6Pp1bK0VDtupvFYnaQUaLrJHNx+3zhTo/qA/jPbZoFTNK03kKBYf/SYiPJw+05fxLUw1WaVam4ZTYpUB7fyrNgO8iZwuHprZQVxV3V6g3e6CbMjDaFkWKhSI7kDFNdsFPTXQ69S5SnWr01U1N7Ag01YLugbhZrH/c4Xo+TQVQVb8u5W2mCyBgwjgQYJ4k4nDns5Ure1UJqbQoLqQT0m3URYyDLCDzfDJNEU5UVVqK9Uje4eSSwsbmwgQvAgdhfAUMVt7NKSk20ii0fNKUX8OAYMCGHAiLR3/wBiTjrkNVpMQVXctZzTP80LNz+ptiMzPq2plaoQUwhQXO0KHPTuKEqYHbvuAB54ITWKlQe/TQ7UJ9xjO1SBJKnkAW6Vt+uCoNAXJWix98hHSmQ8tCED8ysCVIPeJPix8HHLL5403eP8WSH3CTefbK+FgeLmZ4wg9MdeVdgeh6ji7XukN8ryf3wzq0pSm1Mn3KQ272Uk1F2/eT2gkzMmThetFM9Gn4VDmWqvuqVqK7kWY+hCwA+CZvjhp+c3slTZ7aGW9vbEGeqB8g2MTfi+O2bzL0hRIqs7Qw3OoUgGBHzCzc/zYC0ioZNPc7e4xqFi0ku5AVhHUACI5HPfBb9oia6/0bZymaTFfbZqLHcCtwCe/lftxc/bCimjJWFSlUYgjaVBEOeYcG8yexm45iMMqOu1VlKkF+kkQOsFT9In6gRBtB8YDzmohmY06TU5WYmAQCTI2wVcG9jH2NjNN3o0q7QXU1hKcI7Mm7q3cKpKyYuCVFvsZxLVcyj1Yd0O0soqP9PBA48AiPmMFDWqdb3Ke0FmQyagkAgSBuBBEsALH7YXUfT5evScgrSrBoEfRt3QL8sAsz9/GLccUtiyuatD703plX8Ia6XISoiLM7SZExwRwb4Iy/o+hVzbojSiUlZogjexaIPYECYvzh1p+j06TK9LoYLtsbEfI7/fHPLZEU0zVR1j3ahchZHQoAERBmATI7nGcX9l4qDSTQbpGV9pmSSSOOqQB9gBftfCf1rlmAD0qvtM8ggNAckiAOwJPc+cAaX6ypDM+2nubKgEdJJDDkxJMQLn4OCc56uNV0p0wrU6iMFZrSykcjgCARHH9ManB2aXJCfHXR90TXlSnNR291IUoencxMAT4n/QnHfP66zFUajQYPFveUm/aDA3QRzHOOzZenmKSsqKgSRcBidp6YYEdM3tbqwh1XS6ddlA2bgokCd8EjaDcAgAxMWHjjGdNiZuEaWzlmMtTDsPYrCCbRxfizRjMZ/cGYFtzW/zsf67b/fGY1IF/hbV8yVBYiwE2uT+mFWqZBKs5hibBVSQQAvLTIEGfPMAYL0rW97bKqgPwpFt36djjZq11pkiPcDHxG2TiaVbOrk5I8kaXkXZfQhVpPIXnkrO4QNwtz8X84WamK1TpYmnTDbwZglmiTAEmO0WviryOaoVDsp1FJksADeRPH2k4lf7QM1/H9qm7cBWSO7AkGe8qDA8jDxVnNyQxhaAtPz+XolTSQn/ADmBx28lpnkjsThXndeZqyOeiG2loNgbKIk9psPnzig0SrTFOnRZfcqsoakY4aTsnxHMjkc4nspmsomYYZumXdql3UBfbYORbsV4JAMWJxRR3ZztdU6L7VtSD0v/AE70VdiS1RjEcyYgxJt8X4xHVsxmMsvu06pq9W0+319XMdsUOS/DVg6Zbc1UqWKsf8QU6u1gD+VyIhh2cYlNcrUWKOAd1AMoqQV3LY0kYCwdWJ3/ACnzhUm+y0o6ybMo5169NqrHa28JsiDe5Yg8CYHzJxtqWlsC2xtqLUALswm6KRMwImST2jAiaoc0KW5lFROkn8z7mlQRHyP/AMsPs16bNX3BUCoCQVJI32UqSQZ2giObjkDmM6iyS93Ry0PJHMe4GcNtFmU23D6hujdZTdexwfotFw4Pv1Gol+oEgoxIsCVYlQshuL91Axmg6ZRy6MtJmcMfqYkz1A9LCASrEkR5POGFdhQUBXVKpYOKcAnazS+7nk7vtOJyd9FIqgPVPUDuGprGVppy1VCZiQVYiVAIggi0TcEXH0Osc1TRUKtJ2liTtgxzaYtY+YtfAPqzU8vUoGKLSvTtUXl+2642nm8EQfON/T2fIYUxt6zsCx0naOJ557m8wecM17UwuVvY1GkimTvG1idmwdUbja8Qbgm/M4bapSWhQYsN3tINqqJ4UKFA8knieMbIvuFqzh1YEg9YADCxIPP6dsEVc6jU2ZtqqAWZZ+nZe5A5sBiSbbKVQpeotCgGzBNPdcIx7lFkG0B+ZW8fYYXaTmqToVyovTPuSo6eo/62/wDnHL1xl6Obyv4hWdzSJfchttYgMpk/Usg/v5xNab6ooBpI9ojau8rYgGRuKQQZgkGRi0YNxsjN+6vA71ShTrMWqLDU9rKE2lmSQHNzYh2mDaGmDtjBFKu1WjVp1aYphy6UQD0sUUOsSdz9RILd5vxhLqurBq2zKOZdtrkDpMXUQSOi7NPeB2wVp4fJVkIRCzT+IdzJHUSQDZVBEGB/Lfth/AudPYd6Hr06NB1NRWLNL0XIBpm4kTa8AT3jgYZ5jUxKpTgGV+q4gEbueYW4gR94xGZ3KNWqMynYsmKsT3YAsBcGOT8YKpVgjspY7QQQvZotFgSpiDzB7xgSheweo+ir1nR6dUNLVF2XJMmQwH6k/UPF+MHafmkKEMjO4qXCCSoUDZuItZNpv/rhFnPUTZrL+2kBjuFz9SBoXd4/M0zFpxOZX1O+VXNozAValZWUMDBRgZtyCOkwexGFwyVFlNR2U/qDQWGZNdKnt9MAsrMFkiCAqtYm0mL/ANeea9QVDRdDUD7VglKZUFie/VAF/wBT2HGEieq6oVFDVWJa4LDYCOQLxEkWme2NR7jEoWfcw2QLAkk2jgdv3HODg12Sc14A6NCtVqotJBdgxYjapCxG5uyC0+SPnFVlq1OiabZio75g1kAJVoFPhtgiAIJn8xwPTPtoCvTUpkLY9LCZ3T/LcG3YsDwcOnb3E3iFJXqEwwNwNs9j2Np/TBk7Gg3FWhpSqhEWXAiRJPN/Ez2OJ31ZqNcZcVKDMntvtkEXUoSSw7j/AJxz0bWaNVislNq23Ruf7EmB9ub43TUFrsFrqMsosqvY/TwQe8G8+cKrRrb6F75U1Go5khadJqcj2wVdXKwy2PEhjPEYKy2nU2CgkIigywuV3KVI4ubg258YYU8sKdI5YH3GQbFS38T8+7bzABCiDhO2t1KIYMdhJ7gjaSf2j6v64a8mK0k9m+o5mpQrH8MantLCdZsqzYggT5tBMR5wXlM5Sotu+qpEMQfpW/1XJJ+04+NqVLfuqyRE03Q7qbAC/wAhge1jiYo0vxdepVvth6lgeraRYd+444xsPsDe9HoA1el//MP3H/8ArGYmMvkWZVbcpkAzuN5HPGPmFoPqS+iqzqLUipSMq3UrA2Uz3HMH/bGuTBas7sGCogLAnpJMjaO4MX8Rjtk1NNFWmFgTAEExuuslu44tjnnK8UC9FSYDMyRBtwO8kkgEiRE4R/R0UryCNQ0laSSo5gSOzCSCPFv+ecQXq2jWqZh6rGnsIUkKdtQ7VFjyYsYJH5sOPU2ePuUK+9kVYTafpU3ub3tJ/Qeccct6fOczJ3KyU56mB+umAhWCO7XEjFYa2yE5ZyxiH+m9Eatl0qA+yLmmEUBjYjcWDL8RzxJF8ctQ9O1ECrUAroojdSpKayXJuD/igTEgz3g3x01b1UmTNTKUTubf0bLiirDcy+AVbdtF4DDxh76dzgpZSk1WoAeq5vuG434knuY7/fAdo7FDjawPMqeaqU81UfLkFmVlVt/Z45BHMQsQCCMfF/D1axT33Ki5CqR7jqZPSZHUAYPMC/F7H1jRXM+3+FpbcxU+usW9sU1ET7hFmn+UyfjthN6Jqpl3/EVFWpRAemtZBdYb6mpmGUMBAImxIPxW7VnN6NNK9CihrNCnRZHy8DeW3IYZYkTwZA3CBP5hjt6qoUqRo1KJYLtkhiCeq4MDsTeTNxgbUs3R92q6bvw7hnUEcgAblAggFW7j8u34wizWdpJmCEpN7QIJR2JMG7KOIEk2H74CjuycpUqZ6Lpeco6fl92cYrVdpFIGahCyFsT0/mJbvNjiG1L13WzGaSo6qggIwpyNyywYfVyQ36EKRFzgHXZzFdqtME9+lTwBz5A7eLYF0vS6ldz7dNqm0XABgE2EmwEG9zh4wjTb7Fzb0lotshkKjP0se1t0NtJlZE7mBE8g9u5wwr5nMUTTUKq1GbpOwboJEy31XgDk838Y7+j9ArUyaGapbAdrU23rudt1wpDSbfB4OB6mpo2eqvJakrVFUGpY7QRKtzO4Hi8HjEZJ2HFxV2d9Y9+sVAchImoSTyoFgRFjB+4xwzGpwlCkAhfY9RzUXcoVqhLGOPote0kWtjlS12oaTAElCVPHKdr9yYII5sJwHnskc7SUupSogACqQARuYmSOxUi4vza9liq7Dl5KTUNGp19KdMvtQsA606dkUhmJmZI3C3mQO2PLdIze7/01UIabBipYlSjbCRBBggkAbSDPxj2D0c1PKZKsajSKZEQONy2VbXk/J5J7nChP7N8vVIrUKrFrjZ0wLDyLmJsfIji9IyUbTKNZJNCr0xpwSaNUilWqqjU6mzqBRL71JMIYgNzJNoOAMxn3L06KomxayrWl9wI9ywmN0TaSe4tHFdm9OalXXYRUMbRU3/SG+rcZMACAFN+YB5wDltEU1vxFVPa+roG1lba273BDFkYRug3tyRhcrdsRqzfJ5amKmYUfn6lXbHSWv+xtHeJ7nE/mK0ViUDU2cKVM/T07KjMADNgembHDTN5annd2yaZLKpQ8ooNxBPPJAAuRHzjnmdATKtsR5ZQfcq1epFBKt7aAGd5mIMHk2wV3sGNrQK2nOjA5YK7AFAFILsYtIIuRcx3gYYZbQVLOKiI7QfbJkEXuDeOTIQ8EMLBsctG9S+wpZE3b9xLe20woUBbrIsSLki3MYY1/V9Mmm3Q+5gGgHo+HtIt4vY4WTlegJJAVXTnJpKsht53sTDBSyj6SSSVpqY+qNoF8MNHWnXzL0Kf+D9RIQhgVALMXiS5bz/TBNBQajF3QKVJTrlfPS0wIW8frgnTNaWlvpJSKEk7mCxeO897TgZX2PFK9nKhoLMUYbdlOrB6yQu1bACArc7ewXuGIw2T0/Rdd1NmpMvDoSCBFh1AgKI+mI8Rjppmo5bMbqOXYrsbcdqhRe5jkGCf6fuxyNNgGFR99iJiLdgfJHmMBOzoUUnogq2TJBoPTohjVBNWmILwQ0mAQpYdo84V5nN+5UJrATuFptYxFjN72+ecWGtacKaFqFLeTHSgBLT3JAkAef64lDodYUKhr0zTKNvlmnoi4j7wJNuo+MNH9IciblSC9J16hWruilRVA206nckA9O7iGG4C0AxbjC/Uy9SpUGZdienasBQIFzuiDE8QIE8kdQOV9CV64DLupLJi0QBN5kRHI/wBsVFfNCnspZkM8qEB27ri3UQLk/wA0d+/OHdLoTbVEx6RzoXMNl8wtMipY7Vg7hwTBgDkBlA5xa0NNo5M1kouCWo71V+o2Bk2FpU/+0Ym85oqg02FqXBfb1Ibi83gD8p7r9sUeWq06KZdmmrR9t8u9dBZVmzPyRAtPAlrxGDKVh4u9+CAy+rkIoDsAAALDsMZj4uVqgQKLkCw/hk27Xi+MxqQpYtmKGXzhWqh9vhGP0BoBiCeYNgbYcfjXFbbtWAkkqIIJYwY8ET9sIMvqNKnl/fdPcqBpKWMsbyR9jz2iMb5D1GatdjTAKsU3F1EgQSRdvMiT2/UYjixlOo1Z39TaMKylxdluVt25j5IPHx84F0zWxlcoJrA1BKrT5LWkC11A8/GKPOUlLblMOkEoYEibfmgDzfgTjTK6HRCJspoxChd7qSSvPJ4AJOEUlVMpCOEnIUrprPXVs0iu6qWFQGJPwB9cXYTxisymnlqSfSo2ABgdxAMH7GZnnvgEUvbcFeFHTLSACOeCSI8nvhJ6q0p6mWha1TaIVaQgIomQSdu4gcAHi2Cnk9jJxim2O8+WfL1xSMsKbqF2QZgjk3nwPnASaPRy21VpgKbczMdIDk/t+vzgb01qtSllGVy1T2YVdwJJBiBuBuFEgcnifkjL62maCKEh23bwbwADcfB+RinWicpRaVCPWfRKVJ2O6LuJABlBuiYB4uB37DxiXzPpkM806hIkglrztJB4+b/FsUfr7VylClSNAM1YlVJqEAMjbAXURuO0hhuJF7g4FyQpuipLuQAjBxEsoAYgTMf7ASbYqpNKyPLHWhRU9TZjKZStR2oVqJ7TQNpHSQj27EKw+ds2mTyGSrZKoadNmKK9M1aymElqTMUIBO4xN/jgYZalSoCotSqZSoPbABgBlgozgGSoYXv47Wwg1jXqlVqtGo4QVawdyRdWVNnIgbQtoAjDR30PGacd9lnqmsvVytIsSrhlZRJ3KGSRf44/bEq1BESEeZBc24YFgR5PAwxzmYKoEkEQokGQYEAj4I7YmcjNVqgDLZ9xTuQCPMDbzxfGitEncmWGlZpK+XDbFJUnazyImFO0/mvANrW+cE5NX9qsKY3NSNgIBYgkRJ8c/YYldZ1pEopSZoQEMtJCpI5JhhYKTJg34PnDv0ZrzVCaqMW2E+5SaN2w3FQH80XDcm84nKLSsok3utFLlco1VWpwV2z0SDtYjmQeV4ngzhfks9nTTam1NQyrBqTBIFgTfa0cgz2wqzPpn8I75lMxVHWGQKw6lImDbqM2+2B9Z1CuUf3wVZgIAJWFI4KSAJEniZm+FSvrYHS6KfRNSrPUIVQKM7izLMytoEgmTMdwMH1K8VlUhV3yx2twBaeBYiD+3ziBy/qGtv8AcG1WKjcIjzBsdpt8Yf1c7VzBWQu9bbQDChmCuSLhl6gZP8x5iRpcdGU/AFq+YP4p2p1L9jugnas2mL2IA+MB5jW6z7EFRUpVVJJUAsxIO6R3btcYrU9JZT8HUYg+4QWFSpPQUMKBYwpIgnvM4mvSmSyzV3DOWrEMVamB7QnveSp+CLR2nDKUatGakuhpqVekoIVBIAafh5MCLiDFh2GFWSyMVRLBer6agKj7luw8ecMP7iqlz7bKWI79wPuO1/3xzzQAKLXp0zKwTTfcxuFXuUEm172PAE4VPWie27oOo5LbSalSrUWnrZEYblIvuE8kffAlPX6dJStU+5TXoLJwQQQG/bAqaUSFqor0Z6NxuLmAxIVY5iw4Bxtq+nPQqRUVWSNrvTP1Q207huBiD9QEyRgY2NsY5FqGWJaiKrCrZN5HgWUgdW7zbmMWWg5Ssf41VliJVQAO15sOxx5vXzoV02L/AAqLg0geU2kMCPibkGx+Tj1PIaoK2WFQMGMdcCLxBsOMZ/Z08LUm/wAOGq6RJ/EUZDgfSG6X5FxMTEjd2njHmubFdcy9OslU76iyqdRqKzWjqiCBMHjHqTaolOnLghVBN+8TaeL/AOuIP+/FRippj/1AO8qbodvQBcwQDJVvONEfkx0xfnNDzFapUPvvUljt3SE2g/SRIjmIHg+cDZJK+SzMhSsU23OwmFMCUkyDNumTfA2QoOUZqVbhoYioVVeL83/QT4nDDM181k6ntVSK9GoLlpjbySCeCAbji4nFkjjyadjzTdLZ6QOX9s9R9wtMOLQt/wCUgmecMaFFKVIAU6xVA25VO4H3IJDWB2gCRf7zia0uvUymb20ZqU6liSB0RJ5JjdA+JE/fFhk624gOQNwkQ15JMARYcWgzOIy/SsKJltcE2W3aan/GMxdrlDA/jn9hjMC0P6bPOaOSFTcNxCgyEBmB36gLgEn6T2gjBuROWypkuJI6lBBJ54Fzu7CBb4GBM/qWYIL5emjU1LHcjGTtkgxIkR27+L439N+nWzdOm6VSXEs+4dN5UgEX3QAT5nFO0c8U7tdlLp3tZiqGFSpVKQxVY2E7u7AdXItMRBi+HWaMOjTZQYXbYTEWH6//AJYhBpBy9DMLTKvWYld6sQVRith8Lt7eB4xq+bq0KYT3ShRSGhjzY/vAAk/PnEZQvpnS+SkUmoZQVCUICd23uoJPNhMkCeMAanXRFCwzwx6gsIjeGMybdotfGJrJaiMyqb9ylTuAEwSJtNyBe+FmTzlan7bvULpuY7kO3YIAhlvJ8dzPONGNdkpNPoO1DXRWBWhRAAA3AEiOZMR1AgC4798ItBztVM0GU7VUwzMYWJvJPB4tz+hxV08lWeS4VabLYoQGIPO5gBPYRwP64Bz+gZE7DWpiFC7TuIESS0r9LfcC98VtICVu2KPXecppVpUhTFSruqM4Jt109gH+Wwme1j2xwzdGnWQFKoNVAXG2RDWmQQJEgCT2NpxUVlo5ur7tNQXZdgLWhRzcdzE/7xhdW0322UptZWtVIXc1pgeOYPHbnGckCabYhz7Ua9N6jSKdPqcEwwIsQqrKsCzWM8EcYT6rp6Zpg9BzU6LwrbrWuCoAmO2Hmey9VZL02ZFeC9RI6IIIhQBBv9PAI74DzOjvQpCpljVNCqzbSUaZsOxB4iD8YeL+hXHX6I83mKo2q5AcJZO4iwLeD8YSvkQ59sqRVZlCsWAWDYgyOSSLzHOH2q6E+WywZ1AYsJMjhwYU/I28/wCf4wu0vLNVEErt7z8XGLrqxoutoBq6WWq+3dNp2FnEQQYI/Q3wV6TzBy2cWoz7AhYb9pI4IFh9Sk2w31XNUmQEoxqNLOTbaxYmVg9SsI5HbHCnkkqKpqPt2qeT9SgdITzJJJ45wLtbGfI1o9A0fWMs3sZiovRU523FNuGt2/awwr9c6utXMmnTZSaayDuneRczIMjbIjiT+mIJNW9taiUVmXDBybkAEQRxB5tg/S0XNkA9MkBhHF+eeDEf/GJLixeQXdFj6dyaVcmCy724LAGRH83b9BwcUWmAU3A22KBLcRPJHEgngG+Eel+os2dq0svToUl7oheReIVm+mRJbnm8nFTq1Qp7a7C+9lVikdBb6WZZ4t9QjjEJ2noGO7RtqWe/C0yj1ArFSAwTdsBB6iBO4TeLfbCtaPtU1KJu3fU5UwZuDIChVPYWAnvhjnNdpNT2jbUZeXHAHeLyYwNkNYZ6L0wJjpO7hQOJtPYx5jEqpDyabqxPqei1KlOESqysw+O07Z7i0T/5x8q+ksucttpN7NUtIUHabGVAJMG4JU97xjtrOvLXzKjeybU9uptsdrT+gP8AUYKzufywBFSArFaNF/p2gRcW4FiSMV2uhEleiM0HWa2Yzb+9XP8AEVgF3BVuIspt8wIvhhW1GmaL5c2NIFg27i4m/cmZ/TCfXsrllqqrbFf8xTs0mfKkE9Q73g8Y1ymTp1KytRFQKWAkQWXsTwe95+CLY6MU9kntjb0fotbMUvcZh7ckWBYn7hRb9TPxBxZelg2X9yk4MMdq2M/VA+4IPIxO6f6SrUK0pmmpEnrvBg9x+V+8T3w0fLO1VTVq1JUh91NwZKSZa5UAWt8Rjnk7fZZVFplZ6lUvkqqhqdN9sS5AAP3PHxbmMedP6afLZZg4BqrVkkXnaSAZ7m/H2x6PnXqVVQlfpbcSRH0zcCTAPPxhHUpVPbqj29oLvULPedzTCx9Im8ReThVNrSL8yTPLc1FKs4AFzNwAFkCRF+DwcPdR19Pwy02Ue4vSbySoLG3j8o+f0xz1H1BQDPd2Zf5Vhf1k8D/ScSlINUV2HVf6QLiWPx9v3GOtLKrOHase5Wqz1KdRqr00Vp3LJEEAW7k/r2PjFZkw+UUVpWvQqMXkSOodXMyDE24m2JXTPTtarSBCt0E/VYLBuJPBnthvoWdY5Spl2imjE7WAg7mI6ZggTcyRhJpDRbPS6fqWkQNtZIi3HHbGY8WPq9k6SlMlbGaF7WvDRP2xmI+h+s6PVn+DD+9qmUqEOyVN4IZRUEx9JnbwY4uD/ri2XN06VGhTpMVWrT3wO1MAR3mRzPeCL48tzlL3TTasdrRtgMDvub3FjeO/HbBud1t91IOtYCltX3GU9KEmBcXXtx9sXlD6IQdKkU2R1qr7j5dKbOagI3F9hCknaSTKyF3tED8pBvhfqkGvB6woA+okP8z/AJv/ABhzntPLVKD0WVoZeIAKxAKmfBP6fbAmvKPdCq5chYgAELHYn4EcX/bE002Umlhdnf09qaBWUq609u+SSdsQpEDgCwHk46Z31B+FX+HSTNK5BLhr7VIiIX6t0G8m3zhC6zTIWt1NG5YKgL2nub/tzg3StTfLIBAfqAiPpHJM8nkQCO88Yar2RhO3SGue9V8BdlMm7KSSyBgIMbR1fE8kYmNczKO6Gr77OCfqNyFHTEWWTybxEd8D65rQqq/tU1Ta43soJ3MVtJMmZB+IGFOY1avU2sSSVFmgTBMQx4Inj7nFIRrZp3dWeoekafuZem9XpIO6AYUy07jxBPgWt+gW+p/Vq5fNblUVACV2hiAFJJIkD6pj9gMTXpWo7Zke8xV3swaRIKmD9vHYY+etKIGZcKwqE9JtfcIAkfOFjx+52M5Uj0jK7MzRWvJIqqIgi1yNrA2DDi3PccYR+q9UzFGjuSDTosCAZ6lJVSrC3O4MCOIOJX0tq2YyRVSDsqSwpv8ATwSGXv2FxY4O9R+vlzVH2/aIFlJteTJUR3tOB6bTHtPaPuvavSzuVpJT6a+YPt7XPSGBDAz2JgKPO8zxiAy9KEIO6QYK/N8MNUze4AKht1Ar2YcEx3w5q6WHei9Qe37xCuGkLvIu27jaxggz+ZvGKr26NL4aKb042Wz1On77K1VAqlKhALECAyyesERI/TsDgjXvQhakKNI7ETceAzHkgFiN0SY/7OB/SegUy7+6VLqdqiohNrSAQNqsD02vY9jhl6i9Stlqi06bq1dFk9MbVJACgcFhbn8t8c7vL2hUfbbIml6WZ/qpCk0WZm2oYEQQAev9gRcxOG+i6HSoqr1QCFBMBoYswPTaDtE3JJmAe2KjWtVpJl1ziUmekygtshYBMXkGGBPHkEdsIz/aDpiB6iZao9XaY90g/wChMfsMPc5AUK8jzRa1bM7iFRaEgAGmRYDkMGv/AFAGJ3XvUSlgmRbe6A+5UIMOTIKXsVUEtJMcAecR+o+vs1naqqXWhSm1NDtUA2M/zW8/tityVDLjKuKNRaZ2yd7DcTF/gk/BPxhXx4u2DkuOvJIZTL1vc3dMqJO03UKQZCyCeIjgyQcU2heqoO2p0hmIB7CT55EebxidzoOVqDe4VyJ82P2kSR2wt1LUAVU06js3Bn6YtEeL7v6Ys45KiccnR6W2uJSLpVy6qQ+2n4g2knlgbH/tp71g4dx7u1ClMFb92Y3AiTIgfYfbCvT8571FFrbgyWSqDeBPSfIBwx9Y5dKop5iiWbanWpuRDWMzxOJxhjIdt3Qu0PTEZ0WoUVmUmmG4a8XvY9/mPjD/ACHpdqW4JXKVAxI28vxCkTcDaxPPg4h6SlqgLz1MoJg/tYW5Fhj0XVs5+AApou801TYzR1b1a4jnmPk4eV9AxS2UlLUaoQ/iESqY3baVMlhPCqfcJJm0RwCb9jsznERR/wCnKgwpUsN0bZJIAMCen7gi2EuWy4qrTrVE6K1MAgt9LRtqRcGRNrWM486qaxVp11YVHOw/mYwwHG4TxGILjU7K51pnrq51MyppvWNKrtMAEAEXCluZJ7GeL98d8rqLpRG5lDrCg7QAVkdPeeIkDviOGmZZqaZyGq1Vn+GjEq4X6dwFyokAxE4Y6Vq7vVzDFt5HtikxjpIJBjsB5jwMTfHfTKKYLrnoUB2YUmanUbdK1AFWeVAPVfuTHxgT016WT3KirU9srSJsQ5i4JtI3THM/bth9S9UU69ellmcMazyYU7RtBJXsSREL2mDOM9X+nPw1L8TRY02VCrBelmLTzHJm/wBwMPk+hHD+Xg89q+oq2TzDptl1MsCTDgwTPeCD98UOTz2Tz9ErvWhmLswYBdxAuOSrD5B82tGJqp6bqVVFVVbqBDNO4uQfq8iY5PfBuV/s/q5zMMXqnaVBFQLIkKtmA4AuvmfOLtRomqei5p6RRgb6CM8dTbm6j3P1dzfHzHCjl9QpqqAowQBQd3MCJ/XGYT/Rt/QHkvTjyRUQFIEXjjuZN+I4sAMFDS8soKhdxEyfq73HyPthKPU9MLtVN7cAByZk97wJ/wCgY21DWs3SgUMrRRQJu283sfAkHwYwjUm6IpJjT09ppoF1p1Sac7lSoswJ55mOQfJE98HZuqlAs9R1G7iI3ftP2GABm92U92tReobCoaJA+oWIUdRRTHnnziXzup06ibABvToIiWERHVyVPbAXHb2UrWytTWsiU3muVkkAFSCxHPYk+MKc5ruUqNTp5am9RmZRvII2Am5i0xzwBOEWs1aJylAbgKpJIphAAYbYSWkXJg9zb9cLdIztOi25i3UbqhHERduR9hyMWjxqrNKKiwSnlKoZiykDqJ/eSD/Xn5wdktjJUDnczqNsCNoVS32tBt3w91jNCpST2WBpcWtJAEnyYkC/eeecA5/RWoZV6zL1CDEcLIBvIIJnuP0w6lrZBtuVAGgZmqubU00FX21I2kgHaQbzzaZHMY21XVfacPQRrFhVVp9sN2UMHliIJmRPjthCudQVRU27weUJInyJF4+RhvmNUbMUPYy+XVFBLlUeZgCSQwE9vnDtbL4lB6L9SZZjVVwtIsDO4koFkDbuJnbJ7/7DGuf9H1KVWqKYJosJH+ZSSRF7sp7d74hsvpFViQBsBsZNokT9xxiy0b1Hmsiop1kNeiPoMxAn8rwZE9jx8cYWq6NLHwxRl8rUeqacBYN9xHb7kAnFxp+racgSiaoBaS/8Pb9Kkks08kCIuSTGJvO0ErZwVU3bKqBvn6IImwmbffAPqTJKUAqMEKkCnAEFTzuA4IjkAz3HfCtZOmCMk3TPSdO1BaWUbMsIpQXRBAJUkbQe0kQY/wA3xiG//UpFOoW9tvdV967eoEmEG6PmfEW74pvXOsI+UQU5VXVQi2soAIBXzcSe0RjzvUcuVy4e38R9o8jZz2i8j9sLxwVWwyl7sULszYn6wDDBbwT5g/64YaJl6rMSkblXduIHTbaBPad0R+uPulZ+rApq8ByAQQD8DkHt2w30UKEqZeqKiid4VANzED6TI7c2H6Yu7SJub6Fmf0R8vSZWCQHHUt9xK3G4G+3x2me+E+UAFTqMqomPsDA/fB9ehEhDIJkiOJ4McSBaRgLOZU0SHIPIlTaQRI/pjLoeLttH3TNJfM1NkkbiSB2Hz/3nHfVNPpUWakrOIJUgiCSDG4m1iLxhjn2y3tk5XeW7SLhjE7SDJjtYfc4U19aFalTV16qY2+5N2H5Z+QO+Btspcmhro9VKFBxUid6sjgzuEGF/eSR2w7/s0zb1swMuyAk7mmPyGN6v2CxcHzbEZXXfTiwgSDfq+3/H/OKH+zZ6yNUqipUFNNoakjke4WJgEjsArGO5Aws4ppmjVuUi09V6TVyb06dMinlKdMAHdyXaahYdySZ/+kDBGsauKropQPQbLLufbMNtmVIEhgGKz/mPzgXWKmaqUXpVaFRkkOXdgzEgAQrKIH3A4thfmqTZeh7gy4pe0Q3ukyWDH6dsdpABnsLcxBbW+xJTT+Jxqesq9BUp0gxQLANQCQLA/cFZUgn/AEwwyOnsMzmK1SnSZgoWmqLyDwSCCAQtu0kmfOJnVctSJDGopDdW4XkETYc/Enk4rfR3qZqx9o0mO0ACpPAAH1+YibdhgyVK4ghNvTOuW9O1UrhqbzDztjb/AA2HV3jg8fE4YZHT1oFkeBTqqVLXEEEBTJmCTAt5wZmUZYao6JT7EOII7ybmcA19Ro7av+IyUglXcFDCHJE7Z3NtEsTFoxDKT7GUdgObyqIwqVSdiwiMoXpJbqeSLEjbMeD4xQ1qbZvKqtd2cbm3kHZ36WjggSLR9sJFpl6TGhVSuC0hlYQv6TKkCL2NsdMvnlogbavWFHvKsgTchgeBz3mYPnD19jRnjpgP93VMpUqezUpbHbYCXj2yqwWgjaQeTF+POAcprdenVh7cjpHSbm4IBBHNx5w4zfpajmdz06lcVW6i4VWpG8ydsX+ZHnElnqeayVZQrlUYwGUR8GxJH6Hkfti1ZaEkqp9FnT/tJpQJy9QmLkNY/a3GMxDNkq8//t2/QiP0vxjMb0xc5DrS/TOZRyEDAGxckGwngAkSf5v+cUOosuXoKoAqVWKrTpM8s0tEkjqjm4xmMxO8ns0VsC1DM1KZpik3sZhqIXYggMd3WqnkXvfAaaHnKd3ArpBLIxkSfBncG+QbYzGYOTitBcL91kv6i06Kr0ctLpIJJAkSswT4BJHzhfpHprMVx0UyVJjdYCfiSJxmMxZycVoRsH1DOtlqoFNirU+CO57/APOLD1Z6npZjJIlJkL1gPcv9EAMVE9y3f4xmMwXFOmU6jaPNloEPBmxwZRzFShVSrTMxeD38j7ESMZjMVNm7RWZvV6ValvCBHm5F58j4jBnp3XAgam4lTcfBj9oxmMwjXtONqpnfL1cuH2o7XJhQoO0sRIBNuxwg9VZOnUzK0glQVSq7WBBB8lljsJuDcAWnGYzCJe46Ia2UOh5KnToMc0JVqaCnJnt1FRM2a54tGInV8zuqbZBWmNogWtz+5xmMw3Htjv5UM8tVytAe5UYVtzhQlNrqIkmeCQCBHkHD3N+ucjUV0NCq4aBuhRO2dpuZHOMxmDV9jOCSshs/rNNan8FXABvubkdxYYPrZU1abTBhZX9rYzGYZ6GnBRxoX6TqgpU6i7ZZ4gn8sSbfM4BGU3bmn/p/7/TGYzG8GbcXaPUK+mNmchl96F2p01DDdtYQpHg2+Ivjv6S0qnTp1aPIqlDJNp2sCpMWYA4zGY45N00c+TchX6lp18pXUUXf2ik7VbgLdjHaAZm83wjz+dzFajUDVCyoQTuY23GBE/8AeMfMZi8Pigy0dW0VqNWnSc7SzBQAZ5FifufPnFU7HT6QLhGh9tMEHcCbgqQYkHncD974zGYm3dIMfskNZ1CtUMmptKkxNp54B7/pj0XQNKOa0sbd1FmphGqLBLAG5nna15HicZjMHl0kV4logPTVSplqtUoetHKsPIuD/wCcbO1ZqrVFkh2K8xMkwpmL9o7njGYzD/pGe50VWS11MsEp1lZW9tQyLYSS3aYBiL4e5RspUQP7oUsQNu3fUNwFCg3b7AWjxjMZiaiqsdfLZQL6WWB/i/sB/TbbGYzGYjv7O3CH0j//2Q=="/>
          <p:cNvSpPr>
            <a:spLocks noChangeAspect="1" noChangeArrowheads="1"/>
          </p:cNvSpPr>
          <p:nvPr/>
        </p:nvSpPr>
        <p:spPr bwMode="auto">
          <a:xfrm>
            <a:off x="114300" y="-849313"/>
            <a:ext cx="2609850" cy="1752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softwaresesistemas.com.br/wp-content/uploads/2011/04/folhas-deformadas-tomatei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4765" y="1905000"/>
            <a:ext cx="2616835" cy="1764158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" grpId="0"/>
      <p:bldP spid="3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5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Pragas</a:t>
            </a:r>
          </a:p>
        </p:txBody>
      </p:sp>
      <p:sp>
        <p:nvSpPr>
          <p:cNvPr id="33796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 b="1" dirty="0"/>
              <a:t> Mosca-Branca: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Sugam seiva e transmitem 	a “geminivirose”;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33670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Controle: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38862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Produção de muda em estufas providas de tela fina;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81000" y="44958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Aplicação de inseticidas granulados sistêmicos;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81000" y="51054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Pulverização com inseticidas específicos.</a:t>
            </a:r>
          </a:p>
        </p:txBody>
      </p:sp>
      <p:pic>
        <p:nvPicPr>
          <p:cNvPr id="10242" name="Picture 2" descr="http://4.bp.blogspot.com/_GL_OtOAr_tM/S_vZTrOc3fI/AAAAAAAAACo/p-4VPIDCsYQ/s320/Mosca-branca-ab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219200"/>
            <a:ext cx="2133600" cy="2667001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" grpId="0"/>
      <p:bldP spid="3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8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Doenças</a:t>
            </a:r>
          </a:p>
        </p:txBody>
      </p:sp>
      <p:sp>
        <p:nvSpPr>
          <p:cNvPr id="34820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 b="1" dirty="0"/>
              <a:t> </a:t>
            </a:r>
            <a:r>
              <a:rPr lang="pt-BR" sz="2800" b="1" dirty="0" err="1"/>
              <a:t>Murcha-Fusariana</a:t>
            </a:r>
            <a:r>
              <a:rPr lang="pt-BR" sz="2800" b="1" dirty="0"/>
              <a:t>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Doença de solo cujo agente é o fungo </a:t>
            </a:r>
            <a:r>
              <a:rPr lang="pt-BR" sz="2800" i="1" dirty="0" err="1"/>
              <a:t>Fusarium</a:t>
            </a:r>
            <a:r>
              <a:rPr lang="pt-BR" sz="2800" i="1" dirty="0"/>
              <a:t> 	</a:t>
            </a:r>
            <a:r>
              <a:rPr lang="pt-BR" sz="2800" i="1" dirty="0" err="1"/>
              <a:t>oxysporum</a:t>
            </a:r>
            <a:r>
              <a:rPr lang="pt-BR" sz="2800" i="1" dirty="0"/>
              <a:t> f. </a:t>
            </a:r>
            <a:r>
              <a:rPr lang="pt-BR" sz="2800" i="1" dirty="0" err="1"/>
              <a:t>sp</a:t>
            </a:r>
            <a:r>
              <a:rPr lang="pt-BR" sz="2800" i="1" dirty="0"/>
              <a:t>. </a:t>
            </a:r>
            <a:r>
              <a:rPr lang="pt-BR" sz="2800" i="1" dirty="0" err="1"/>
              <a:t>Lycopersici</a:t>
            </a:r>
            <a:r>
              <a:rPr lang="pt-BR" sz="2800" i="1" dirty="0"/>
              <a:t> 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04800" y="29718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Sintoma: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34290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Amarelecimento geral da planta, iniciando pelas 	folhas inferiores;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81000" y="43434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 dirty="0"/>
              <a:t> </a:t>
            </a:r>
            <a:r>
              <a:rPr lang="pt-BR" sz="2800" dirty="0"/>
              <a:t>Murcha generalizada e as folhas secam;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81000" y="4891088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Controle: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81000" y="53482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Utilização de sementes sadias;</a:t>
            </a: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81000" y="58054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Prevenção de danos nas raízes;</a:t>
            </a:r>
          </a:p>
        </p:txBody>
      </p:sp>
      <p:sp>
        <p:nvSpPr>
          <p:cNvPr id="11" name="CaixaDeTexto 8"/>
          <p:cNvSpPr txBox="1">
            <a:spLocks noChangeArrowheads="1"/>
          </p:cNvSpPr>
          <p:nvPr/>
        </p:nvSpPr>
        <p:spPr bwMode="auto">
          <a:xfrm>
            <a:off x="381000" y="62626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Elevação do pH do solo.</a:t>
            </a:r>
          </a:p>
        </p:txBody>
      </p:sp>
      <p:pic>
        <p:nvPicPr>
          <p:cNvPr id="9218" name="Picture 2" descr="Variedades híbridas se destacam no combate ao Fusarium Raça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3600" y="1676400"/>
            <a:ext cx="1854200" cy="139065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pic>
        <p:nvPicPr>
          <p:cNvPr id="9220" name="Picture 4" descr="http://www.agrolink.com.br/upload/noticias/tomate_fun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74480"/>
            <a:ext cx="2895600" cy="190732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20487" grpId="0"/>
      <p:bldP spid="20488" grpId="0"/>
      <p:bldP spid="2" grpId="0"/>
      <p:bldP spid="3" grpId="0"/>
      <p:bldP spid="6" grpId="0"/>
      <p:bldP spid="7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3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Doenças</a:t>
            </a:r>
          </a:p>
        </p:txBody>
      </p:sp>
      <p:sp>
        <p:nvSpPr>
          <p:cNvPr id="35844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 b="1" dirty="0"/>
              <a:t> </a:t>
            </a:r>
            <a:r>
              <a:rPr lang="pt-BR" sz="2800" b="1" dirty="0" err="1"/>
              <a:t>Murcha-Bacteriana</a:t>
            </a:r>
            <a:r>
              <a:rPr lang="pt-BR" sz="2800" b="1" dirty="0"/>
              <a:t>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O agente é </a:t>
            </a:r>
            <a:r>
              <a:rPr lang="pt-BR" sz="2800" i="1"/>
              <a:t>Ralstonia solanacearum;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04800" y="25908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Sintoma: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30480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Causa a murcha irreversível da planta, sem 	amarelecimento das folhas</a:t>
            </a:r>
            <a:r>
              <a:rPr lang="pt-BR" sz="2800" dirty="0" smtClean="0"/>
              <a:t>;</a:t>
            </a:r>
            <a:endParaRPr lang="pt-BR" sz="2800" dirty="0"/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81000" y="42672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/>
              <a:t> </a:t>
            </a:r>
            <a:r>
              <a:rPr lang="pt-BR" sz="2800" b="1"/>
              <a:t>Controle: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81000" y="47244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Utilização de sementes sadias;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81000" y="518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Evitar o excesso de água no solo.</a:t>
            </a:r>
          </a:p>
        </p:txBody>
      </p:sp>
      <p:pic>
        <p:nvPicPr>
          <p:cNvPr id="8194" name="Picture 2" descr="http://www.emepa.org.br/inform/batatinha/doenca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38600"/>
            <a:ext cx="2998519" cy="1924051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" grpId="0"/>
      <p:bldP spid="3" grpId="0"/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7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Doenças</a:t>
            </a:r>
          </a:p>
        </p:txBody>
      </p:sp>
      <p:sp>
        <p:nvSpPr>
          <p:cNvPr id="36868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 b="1" dirty="0"/>
              <a:t> Vira-Cabeça (</a:t>
            </a:r>
            <a:r>
              <a:rPr lang="pt-BR" sz="2800" b="1" dirty="0" err="1"/>
              <a:t>Trospovirose</a:t>
            </a:r>
            <a:r>
              <a:rPr lang="pt-BR" sz="2800" b="1" dirty="0"/>
              <a:t>):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797050"/>
            <a:ext cx="525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Virose causada por um </a:t>
            </a:r>
            <a:r>
              <a:rPr lang="pt-BR" sz="2800" dirty="0" smtClean="0"/>
              <a:t>	complexo </a:t>
            </a:r>
            <a:r>
              <a:rPr lang="pt-BR" sz="2800" dirty="0"/>
              <a:t>de vírus, os            	</a:t>
            </a:r>
            <a:r>
              <a:rPr lang="pt-BR" sz="2800" dirty="0" err="1"/>
              <a:t>tospovírus</a:t>
            </a:r>
            <a:r>
              <a:rPr lang="pt-BR" sz="2800" dirty="0"/>
              <a:t>;</a:t>
            </a:r>
            <a:endParaRPr lang="pt-BR" sz="2800" i="1" dirty="0"/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04800" y="3138488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 dirty="0"/>
              <a:t> </a:t>
            </a:r>
            <a:r>
              <a:rPr lang="pt-BR" sz="2800" b="1" dirty="0"/>
              <a:t>Sintoma: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36258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Os folíolos do ápice tornam-se arroxeados ou 	bronzeados;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81000" y="4510087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pt-BR" dirty="0"/>
              <a:t> </a:t>
            </a:r>
            <a:r>
              <a:rPr lang="pt-BR" sz="2800" dirty="0"/>
              <a:t>Podem ocorrer lesões necróticas nos folíolos;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81000" y="49672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pt-BR" dirty="0"/>
              <a:t> </a:t>
            </a:r>
            <a:r>
              <a:rPr lang="pt-BR" sz="2800" dirty="0"/>
              <a:t>As folhas do topo curva-se;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81000" y="54244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pt-BR" dirty="0"/>
              <a:t> </a:t>
            </a:r>
            <a:r>
              <a:rPr lang="pt-BR" sz="2800" dirty="0"/>
              <a:t>Há nanismo em planta jovens;</a:t>
            </a: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81000" y="59118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82575" algn="l"/>
              </a:tabLst>
            </a:pPr>
            <a:r>
              <a:rPr lang="pt-BR" dirty="0"/>
              <a:t> </a:t>
            </a:r>
            <a:r>
              <a:rPr lang="pt-BR" sz="2800" dirty="0"/>
              <a:t>Em frutos maduros ocorrem manchas aneladas 	amareladas.</a:t>
            </a:r>
          </a:p>
        </p:txBody>
      </p:sp>
      <p:pic>
        <p:nvPicPr>
          <p:cNvPr id="7170" name="Picture 2" descr="http://www.ufrgs.br/agrofitossan/galeria/imagens/fotos/203-viracabeca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676" y="1292180"/>
            <a:ext cx="3047524" cy="228922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" grpId="0"/>
      <p:bldP spid="3" grpId="0"/>
      <p:bldP spid="6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1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Doenças</a:t>
            </a:r>
          </a:p>
        </p:txBody>
      </p:sp>
      <p:sp>
        <p:nvSpPr>
          <p:cNvPr id="37892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sz="2800" b="1"/>
              <a:t> Controle: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7970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Evitar que tripes virulíferos se alimentem sobre a 	planta;</a:t>
            </a:r>
            <a:endParaRPr lang="pt-BR" sz="2800" i="1"/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27432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Produzir mudas dentro de estufas fechadas;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3276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Pulverizar inseticidas contra tripes;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81000" y="3810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Não plantar próximo a tomateiro adulto;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81000" y="43434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Utilizar cultivares resistentes.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" grpId="0"/>
      <p:bldP spid="3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5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Colheita</a:t>
            </a:r>
          </a:p>
        </p:txBody>
      </p:sp>
      <p:sp>
        <p:nvSpPr>
          <p:cNvPr id="38916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82575" algn="l"/>
              </a:tabLst>
            </a:pPr>
            <a:r>
              <a:rPr lang="pt-BR"/>
              <a:t> </a:t>
            </a:r>
            <a:r>
              <a:rPr lang="pt-BR" sz="2800"/>
              <a:t>O tomateiro tem sua colheita depois de 90 a 100 dias do início do transplante;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23622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pt-BR"/>
              <a:t>  </a:t>
            </a:r>
            <a:r>
              <a:rPr lang="pt-BR" sz="2800"/>
              <a:t>A cor do tomate é o critério mais utilizado para determinação da colheita;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81000" y="33972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O tomate pode ser colhido com três tons conhecidos como:</a:t>
            </a:r>
          </a:p>
        </p:txBody>
      </p:sp>
      <p:sp>
        <p:nvSpPr>
          <p:cNvPr id="15372" name="CaixaDeTexto 8"/>
          <p:cNvSpPr txBox="1">
            <a:spLocks noChangeArrowheads="1"/>
          </p:cNvSpPr>
          <p:nvPr/>
        </p:nvSpPr>
        <p:spPr bwMode="auto">
          <a:xfrm>
            <a:off x="762000" y="43434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Verde;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762000" y="4814888"/>
            <a:ext cx="594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Pintado;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762000" y="5272088"/>
            <a:ext cx="594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Vermelho;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81000" y="5759450"/>
            <a:ext cx="434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25425" algn="l"/>
              </a:tabLst>
            </a:pPr>
            <a:r>
              <a:rPr lang="pt-BR" dirty="0"/>
              <a:t> </a:t>
            </a:r>
            <a:r>
              <a:rPr lang="pt-BR" sz="2800" dirty="0"/>
              <a:t>O que determina é a </a:t>
            </a:r>
            <a:r>
              <a:rPr lang="pt-BR" sz="2800" dirty="0" smtClean="0"/>
              <a:t>	distância </a:t>
            </a:r>
            <a:r>
              <a:rPr lang="pt-BR" sz="2800" dirty="0"/>
              <a:t>do mercado.</a:t>
            </a:r>
          </a:p>
        </p:txBody>
      </p:sp>
      <p:pic>
        <p:nvPicPr>
          <p:cNvPr id="14" name="Picture 4" descr="http://3.bp.blogspot.com/-Nfz-hNfOeIA/TjKsWXfeBQI/AAAAAAAAAnE/a3-DaZ08bHE/s1600/Colheita+da+super-safra+de+tomate+na+fazenda+Gostosura+em+Quixeramobim-Ce+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3657600" cy="274320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20488" grpId="0"/>
      <p:bldP spid="2" grpId="0"/>
      <p:bldP spid="7" grpId="0"/>
      <p:bldP spid="15372" grpId="0"/>
      <p:bldP spid="3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5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Colheita</a:t>
            </a:r>
          </a:p>
        </p:txBody>
      </p:sp>
      <p:sp>
        <p:nvSpPr>
          <p:cNvPr id="39941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82575" algn="l"/>
              </a:tabLst>
            </a:pPr>
            <a:r>
              <a:rPr lang="pt-BR"/>
              <a:t> </a:t>
            </a:r>
            <a:r>
              <a:rPr lang="pt-BR" sz="2800"/>
              <a:t>O tomate apresenta duas finalidades: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81000" y="32004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pt-BR" sz="2800"/>
              <a:t> </a:t>
            </a:r>
            <a:r>
              <a:rPr lang="pt-BR" sz="2800" b="1"/>
              <a:t>Os cuidados pós-colheita:</a:t>
            </a:r>
          </a:p>
        </p:txBody>
      </p:sp>
      <p:sp>
        <p:nvSpPr>
          <p:cNvPr id="15372" name="CaixaDeTexto 8"/>
          <p:cNvSpPr txBox="1">
            <a:spLocks noChangeArrowheads="1"/>
          </p:cNvSpPr>
          <p:nvPr/>
        </p:nvSpPr>
        <p:spPr bwMode="auto">
          <a:xfrm>
            <a:off x="762000" y="18288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Tomate para agroindustria;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762000" y="22860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■ </a:t>
            </a:r>
            <a:r>
              <a:rPr lang="en-US" sz="2800" dirty="0" err="1"/>
              <a:t>Tomate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a mesa;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37338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82575" algn="l"/>
              </a:tabLst>
            </a:pPr>
            <a:r>
              <a:rPr lang="pt-BR"/>
              <a:t> </a:t>
            </a:r>
            <a:r>
              <a:rPr lang="pt-BR" sz="2800"/>
              <a:t>Os frutos permanecem em repouso por 24 horas 	em galpões após a colheita; 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81000" y="47244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82575" algn="l"/>
              </a:tabLst>
            </a:pPr>
            <a:r>
              <a:rPr lang="pt-BR"/>
              <a:t> </a:t>
            </a:r>
            <a:r>
              <a:rPr lang="pt-BR" sz="2800"/>
              <a:t>Selecionado pela cor, tamanho e descartes 	dos 	frutos sem valor comercial; 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81000" y="57594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82575" algn="l"/>
              </a:tabLst>
            </a:pPr>
            <a:r>
              <a:rPr lang="pt-BR" dirty="0"/>
              <a:t> </a:t>
            </a:r>
            <a:r>
              <a:rPr lang="pt-BR" sz="2800" dirty="0"/>
              <a:t>Após a seleção são embalados em caixas de 	</a:t>
            </a:r>
            <a:r>
              <a:rPr lang="pt-BR" sz="2800" dirty="0" smtClean="0"/>
              <a:t>plástico ou papelão </a:t>
            </a:r>
            <a:r>
              <a:rPr lang="pt-BR" sz="2800" dirty="0"/>
              <a:t>suportando de 23 a 25 kg.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7" grpId="0"/>
      <p:bldP spid="15372" grpId="0"/>
      <p:bldP spid="2" grpId="0"/>
      <p:bldP spid="3" grpId="0"/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5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Colheita</a:t>
            </a:r>
          </a:p>
        </p:txBody>
      </p:sp>
      <p:sp>
        <p:nvSpPr>
          <p:cNvPr id="40965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81000" y="12192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pt-BR" sz="2800" dirty="0"/>
              <a:t> </a:t>
            </a:r>
            <a:r>
              <a:rPr lang="pt-BR" sz="2800" b="1" dirty="0"/>
              <a:t>Conservação: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676400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282575" algn="l"/>
                <a:tab pos="1603375" algn="l"/>
              </a:tabLst>
            </a:pPr>
            <a:r>
              <a:rPr lang="pt-BR" dirty="0"/>
              <a:t> </a:t>
            </a:r>
            <a:r>
              <a:rPr lang="pt-BR" sz="2400" dirty="0"/>
              <a:t>Tabela 1: </a:t>
            </a:r>
            <a:r>
              <a:rPr lang="pt-BR" sz="2000" dirty="0"/>
              <a:t>Os períodos de conservação médios para os três 	</a:t>
            </a:r>
            <a:r>
              <a:rPr lang="pt-BR" sz="2000" dirty="0" smtClean="0"/>
              <a:t>estados 		de </a:t>
            </a:r>
            <a:r>
              <a:rPr lang="pt-BR" sz="2000" dirty="0"/>
              <a:t>maturação do tomate.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152400" y="2590800"/>
            <a:ext cx="8991600" cy="1295400"/>
            <a:chOff x="152400" y="3657600"/>
            <a:chExt cx="8991600" cy="1295400"/>
          </a:xfrm>
        </p:grpSpPr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228600" y="3657600"/>
              <a:ext cx="86868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228600" y="4953000"/>
              <a:ext cx="86868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733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Estado de maturação</a:t>
              </a:r>
            </a:p>
          </p:txBody>
        </p:sp>
        <p:sp>
          <p:nvSpPr>
            <p:cNvPr id="40977" name="Text Box 17"/>
            <p:cNvSpPr txBox="1">
              <a:spLocks noChangeArrowheads="1"/>
            </p:cNvSpPr>
            <p:nvPr/>
          </p:nvSpPr>
          <p:spPr bwMode="auto">
            <a:xfrm>
              <a:off x="152400" y="4267200"/>
              <a:ext cx="3505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dirty="0"/>
                <a:t>Dias</a:t>
              </a:r>
            </a:p>
          </p:txBody>
        </p:sp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3962400" y="3733800"/>
              <a:ext cx="1219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Verde</a:t>
              </a:r>
            </a:p>
          </p:txBody>
        </p:sp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5486400" y="3733800"/>
              <a:ext cx="1447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Pintado</a:t>
              </a:r>
            </a:p>
          </p:txBody>
        </p: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7239000" y="3733800"/>
              <a:ext cx="1905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Vermelho</a:t>
              </a:r>
            </a:p>
          </p:txBody>
        </p:sp>
        <p:sp>
          <p:nvSpPr>
            <p:cNvPr id="40981" name="Text Box 21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1219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21-28</a:t>
              </a:r>
            </a:p>
          </p:txBody>
        </p:sp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5715000" y="4267200"/>
              <a:ext cx="1219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7-14</a:t>
              </a: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7696200" y="4267200"/>
              <a:ext cx="1219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2-4</a:t>
              </a:r>
            </a:p>
          </p:txBody>
        </p:sp>
      </p:grpSp>
      <p:sp>
        <p:nvSpPr>
          <p:cNvPr id="20" name="CaixaDeTexto 8"/>
          <p:cNvSpPr txBox="1">
            <a:spLocks noChangeArrowheads="1"/>
          </p:cNvSpPr>
          <p:nvPr/>
        </p:nvSpPr>
        <p:spPr bwMode="auto">
          <a:xfrm>
            <a:off x="381000" y="45720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282575" algn="l"/>
                <a:tab pos="1603375" algn="l"/>
              </a:tabLst>
            </a:pPr>
            <a:r>
              <a:rPr lang="pt-BR" sz="2400" dirty="0"/>
              <a:t> Tabela </a:t>
            </a:r>
            <a:r>
              <a:rPr lang="pt-BR" sz="2400" dirty="0" smtClean="0"/>
              <a:t>2: </a:t>
            </a:r>
            <a:r>
              <a:rPr lang="pt-BR" sz="2000" dirty="0" smtClean="0"/>
              <a:t>As temperaturas ótimas de conservação.</a:t>
            </a:r>
            <a:endParaRPr lang="pt-BR" sz="2000" dirty="0"/>
          </a:p>
        </p:txBody>
      </p:sp>
      <p:grpSp>
        <p:nvGrpSpPr>
          <p:cNvPr id="21" name="Grupo 20"/>
          <p:cNvGrpSpPr/>
          <p:nvPr/>
        </p:nvGrpSpPr>
        <p:grpSpPr>
          <a:xfrm>
            <a:off x="152400" y="5181600"/>
            <a:ext cx="8991600" cy="1295400"/>
            <a:chOff x="152400" y="3657600"/>
            <a:chExt cx="8991600" cy="1295400"/>
          </a:xfrm>
        </p:grpSpPr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228600" y="3657600"/>
              <a:ext cx="86868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228600" y="4953000"/>
              <a:ext cx="86868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733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Estado de maturação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52400" y="4267200"/>
              <a:ext cx="3505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dirty="0" smtClean="0"/>
                <a:t>Temperatura (°C)</a:t>
              </a:r>
              <a:endParaRPr lang="pt-BR" sz="2800" dirty="0"/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962400" y="3733800"/>
              <a:ext cx="1219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Verde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5486400" y="3733800"/>
              <a:ext cx="1447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Pintado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7239000" y="3733800"/>
              <a:ext cx="1905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Vermelho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3581400" y="4267200"/>
              <a:ext cx="1676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/>
                <a:t>12,5 –15</a:t>
              </a:r>
              <a:endParaRPr lang="pt-BR" sz="2800" dirty="0"/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5410200" y="4267200"/>
              <a:ext cx="1828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/>
                <a:t>10 –12,5</a:t>
              </a:r>
              <a:endParaRPr lang="pt-BR" sz="2800" dirty="0"/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7543800" y="4267200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/>
                <a:t>7 –10</a:t>
              </a:r>
              <a:endParaRPr lang="pt-BR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488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89" name="CaixaDeTexto 6"/>
          <p:cNvSpPr txBox="1">
            <a:spLocks noChangeArrowheads="1"/>
          </p:cNvSpPr>
          <p:nvPr/>
        </p:nvSpPr>
        <p:spPr bwMode="auto">
          <a:xfrm>
            <a:off x="2209800" y="76200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5400" b="1" dirty="0">
                <a:latin typeface="Gabriola" pitchFamily="82" charset="0"/>
              </a:rPr>
              <a:t>Cultura do Tomate</a:t>
            </a:r>
            <a:r>
              <a:rPr lang="pt-BR" sz="2000" b="1" dirty="0">
                <a:latin typeface="Gabriola" pitchFamily="82" charset="0"/>
              </a:rPr>
              <a:t> </a:t>
            </a:r>
            <a:endParaRPr lang="en-US" sz="2000" b="1" dirty="0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1295400" y="2422525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6000" b="1" i="1">
                <a:latin typeface="Gabriola" pitchFamily="82" charset="0"/>
              </a:rPr>
              <a:t>Obrigada</a:t>
            </a:r>
            <a:r>
              <a:rPr lang="pt-BR" sz="4000"/>
              <a:t> 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038600" y="3260725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6000" b="1" i="1">
                <a:latin typeface="Gabriola" pitchFamily="82" charset="0"/>
              </a:rPr>
              <a:t>Pela</a:t>
            </a:r>
            <a:r>
              <a:rPr lang="pt-BR" sz="4000"/>
              <a:t> 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105400" y="4495800"/>
            <a:ext cx="312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6000" b="1" i="1">
                <a:latin typeface="Gabriola" pitchFamily="82" charset="0"/>
              </a:rPr>
              <a:t>Atenção!!!</a:t>
            </a:r>
            <a:r>
              <a:rPr lang="pt-BR" sz="4000"/>
              <a:t> </a:t>
            </a:r>
          </a:p>
        </p:txBody>
      </p:sp>
      <p:pic>
        <p:nvPicPr>
          <p:cNvPr id="42010" name="Picture 2" descr="http://static.infoescola.com/wp-content/uploads/2011/01/tom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14400"/>
            <a:ext cx="2516188" cy="16160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2011" name="Picture 2" descr="http://static.infoescola.com/wp-content/uploads/2011/01/tom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5165725"/>
            <a:ext cx="2516187" cy="16160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2012" name="Picture 6" descr="http://t3.gstatic.com/images?q=tbn:ANd9GcRORtTFuZ3OQda3L0ZW8ZkyfroeWoNrdWkty8u_VGDDI3yxifI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67125"/>
            <a:ext cx="1885950" cy="24288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2013" name="Picture 6" descr="http://t3.gstatic.com/images?q=tbn:ANd9GcRORtTFuZ3OQda3L0ZW8ZkyfroeWoNrdWkty8u_VGDDI3yxifI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800"/>
            <a:ext cx="1885950" cy="24288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4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2819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Produção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Principais fases da cultura do tomate</a:t>
            </a:r>
            <a:r>
              <a:rPr lang="pt-BR" sz="2600"/>
              <a:t>:</a:t>
            </a:r>
          </a:p>
        </p:txBody>
      </p:sp>
      <p:sp>
        <p:nvSpPr>
          <p:cNvPr id="15368" name="CaixaDeTexto 8"/>
          <p:cNvSpPr txBox="1">
            <a:spLocks noChangeArrowheads="1"/>
          </p:cNvSpPr>
          <p:nvPr/>
        </p:nvSpPr>
        <p:spPr bwMode="auto">
          <a:xfrm>
            <a:off x="762000" y="19050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Germinação;</a:t>
            </a:r>
          </a:p>
        </p:txBody>
      </p:sp>
      <p:sp>
        <p:nvSpPr>
          <p:cNvPr id="15371" name="CaixaDeTexto 8"/>
          <p:cNvSpPr txBox="1">
            <a:spLocks noChangeArrowheads="1"/>
          </p:cNvSpPr>
          <p:nvPr/>
        </p:nvSpPr>
        <p:spPr bwMode="auto">
          <a:xfrm>
            <a:off x="762000" y="24384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Desenvolvimento vegetativo;</a:t>
            </a:r>
          </a:p>
        </p:txBody>
      </p:sp>
      <p:sp>
        <p:nvSpPr>
          <p:cNvPr id="15372" name="CaixaDeTexto 8"/>
          <p:cNvSpPr txBox="1">
            <a:spLocks noChangeArrowheads="1"/>
          </p:cNvSpPr>
          <p:nvPr/>
        </p:nvSpPr>
        <p:spPr bwMode="auto">
          <a:xfrm>
            <a:off x="762000" y="30480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Floração;</a:t>
            </a:r>
          </a:p>
        </p:txBody>
      </p:sp>
      <p:sp>
        <p:nvSpPr>
          <p:cNvPr id="15373" name="CaixaDeTexto 8"/>
          <p:cNvSpPr txBox="1">
            <a:spLocks noChangeArrowheads="1"/>
          </p:cNvSpPr>
          <p:nvPr/>
        </p:nvSpPr>
        <p:spPr bwMode="auto">
          <a:xfrm>
            <a:off x="762000" y="35814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Vingamento;</a:t>
            </a:r>
          </a:p>
        </p:txBody>
      </p:sp>
      <p:sp>
        <p:nvSpPr>
          <p:cNvPr id="15374" name="CaixaDeTexto 8"/>
          <p:cNvSpPr txBox="1">
            <a:spLocks noChangeArrowheads="1"/>
          </p:cNvSpPr>
          <p:nvPr/>
        </p:nvSpPr>
        <p:spPr bwMode="auto">
          <a:xfrm>
            <a:off x="762000" y="41148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Crescimento do fruto.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7" grpId="0"/>
      <p:bldP spid="15368" grpId="0"/>
      <p:bldP spid="15371" grpId="0"/>
      <p:bldP spid="15372" grpId="0"/>
      <p:bldP spid="15373" grpId="0"/>
      <p:bldP spid="153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5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Footlight MT Light" pitchFamily="18" charset="0"/>
              </a:rPr>
              <a:t>Colheita</a:t>
            </a:r>
          </a:p>
        </p:txBody>
      </p:sp>
      <p:sp>
        <p:nvSpPr>
          <p:cNvPr id="40965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34" name="Picture 2" descr="http://4.bp.blogspot.com/--I3vlW45MMY/TVP0P-c--hI/AAAAAAAAAHA/QMj_2HzG99E/s1600/tomate_cul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1714500" cy="2286001"/>
          </a:xfrm>
          <a:prstGeom prst="rect">
            <a:avLst/>
          </a:prstGeom>
          <a:noFill/>
        </p:spPr>
      </p:pic>
      <p:pic>
        <p:nvPicPr>
          <p:cNvPr id="44036" name="Picture 4" descr="http://1.bp.blogspot.com/_0YzWEGm4_GE/TTzSiaS8mfI/AAAAAAAAAEg/p-zDNpxKHu4/s1600/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90600"/>
            <a:ext cx="2590800" cy="1946141"/>
          </a:xfrm>
          <a:prstGeom prst="rect">
            <a:avLst/>
          </a:prstGeom>
          <a:noFill/>
        </p:spPr>
      </p:pic>
      <p:pic>
        <p:nvPicPr>
          <p:cNvPr id="1026" name="Picture 2" descr="http://www.bahiarural.com.br/fazenda_ogum/plantacao_de_tom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90600"/>
            <a:ext cx="2400300" cy="1600200"/>
          </a:xfrm>
          <a:prstGeom prst="rect">
            <a:avLst/>
          </a:prstGeom>
          <a:noFill/>
        </p:spPr>
      </p:pic>
      <p:pic>
        <p:nvPicPr>
          <p:cNvPr id="1028" name="Picture 4" descr="http://www.cpt.com.br/imagens/enviadas/materias/materia2217/irrigacao-cursos-c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81400"/>
            <a:ext cx="2362200" cy="1533731"/>
          </a:xfrm>
          <a:prstGeom prst="rect">
            <a:avLst/>
          </a:prstGeom>
          <a:noFill/>
        </p:spPr>
      </p:pic>
      <p:pic>
        <p:nvPicPr>
          <p:cNvPr id="1030" name="Picture 6" descr="2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048000"/>
            <a:ext cx="2743200" cy="1552652"/>
          </a:xfrm>
          <a:prstGeom prst="rect">
            <a:avLst/>
          </a:prstGeom>
          <a:noFill/>
        </p:spPr>
      </p:pic>
      <p:pic>
        <p:nvPicPr>
          <p:cNvPr id="1032" name="Picture 8" descr="http://3.bp.blogspot.com/-DL_2rrOXDIw/TigUqHoNr_I/AAAAAAAAANM/-_eP_nrnHwk/s1600/recomenda%25C3%25A7oes+III_fig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971800"/>
            <a:ext cx="2368619" cy="1552576"/>
          </a:xfrm>
          <a:prstGeom prst="rect">
            <a:avLst/>
          </a:prstGeom>
          <a:noFill/>
        </p:spPr>
      </p:pic>
      <p:pic>
        <p:nvPicPr>
          <p:cNvPr id="1034" name="Picture 10" descr="http://2.bp.blogspot.com/-1XfpWagPWus/TigVvUAwj1I/AAAAAAAAANk/M-W3gY2Boo0/s1600/recomenda%25C3%25A7oes+III_fig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105400"/>
            <a:ext cx="2362201" cy="1550463"/>
          </a:xfrm>
          <a:prstGeom prst="rect">
            <a:avLst/>
          </a:prstGeom>
          <a:noFill/>
        </p:spPr>
      </p:pic>
      <p:pic>
        <p:nvPicPr>
          <p:cNvPr id="1036" name="Picture 12" descr="http://4.bp.blogspot.com/_T4ayyFM2k2w/SVIzduph0zI/AAAAAAAADvk/Gi5jeARFNjk/s400/tomates-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4724400"/>
            <a:ext cx="1600200" cy="2133600"/>
          </a:xfrm>
          <a:prstGeom prst="rect">
            <a:avLst/>
          </a:prstGeom>
          <a:noFill/>
        </p:spPr>
      </p:pic>
      <p:pic>
        <p:nvPicPr>
          <p:cNvPr id="15" name="Picture 4" descr="C:\Users\PETAGRONOMIA\Pictures\2011-01-19\Requeima_no_tomate_2010519185239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943600" y="4800600"/>
            <a:ext cx="2971800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ttp://www.dowagro.com/br/lorsban/images/pragas/Neoleucinod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0" y="4572000"/>
            <a:ext cx="1600200" cy="1047750"/>
          </a:xfrm>
          <a:prstGeom prst="rect">
            <a:avLst/>
          </a:prstGeom>
          <a:noFill/>
        </p:spPr>
      </p:pic>
      <p:pic>
        <p:nvPicPr>
          <p:cNvPr id="17" name="Picture 2" descr="http://sistemasdeproducao.cnptia.embrapa.br/FontesHTML/Tomate/TomateIndustrial_2ed/Image9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64692" y="1676400"/>
            <a:ext cx="2216019" cy="1447800"/>
          </a:xfrm>
          <a:prstGeom prst="rect">
            <a:avLst/>
          </a:prstGeom>
          <a:noFill/>
        </p:spPr>
      </p:pic>
      <p:pic>
        <p:nvPicPr>
          <p:cNvPr id="3" name="Picture 4" descr="http://3.bp.blogspot.com/-Nfz-hNfOeIA/TjKsWXfeBQI/AAAAAAAAAnE/a3-DaZ08bHE/s1600/Colheita+da+super-safra+de+tomate+na+fazenda+Gostosura+em+Quixeramobim-Ce+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" y="417195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8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Fatores limitante 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1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Principais fatores que limitam a produtividade da         	cultura do tomate</a:t>
            </a:r>
            <a:r>
              <a:rPr lang="pt-BR" sz="2600"/>
              <a:t>:</a:t>
            </a:r>
          </a:p>
        </p:txBody>
      </p:sp>
      <p:sp>
        <p:nvSpPr>
          <p:cNvPr id="16393" name="CaixaDeTexto 8"/>
          <p:cNvSpPr txBox="1">
            <a:spLocks noChangeArrowheads="1"/>
          </p:cNvSpPr>
          <p:nvPr/>
        </p:nvSpPr>
        <p:spPr bwMode="auto">
          <a:xfrm>
            <a:off x="762000" y="24384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Temperatura;</a:t>
            </a:r>
          </a:p>
        </p:txBody>
      </p:sp>
      <p:sp>
        <p:nvSpPr>
          <p:cNvPr id="16394" name="CaixaDeTexto 8"/>
          <p:cNvSpPr txBox="1">
            <a:spLocks noChangeArrowheads="1"/>
          </p:cNvSpPr>
          <p:nvPr/>
        </p:nvSpPr>
        <p:spPr bwMode="auto">
          <a:xfrm>
            <a:off x="762000" y="30480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Humidade relativa (HR);</a:t>
            </a:r>
          </a:p>
        </p:txBody>
      </p:sp>
      <p:sp>
        <p:nvSpPr>
          <p:cNvPr id="16395" name="CaixaDeTexto 8"/>
          <p:cNvSpPr txBox="1">
            <a:spLocks noChangeArrowheads="1"/>
          </p:cNvSpPr>
          <p:nvPr/>
        </p:nvSpPr>
        <p:spPr bwMode="auto">
          <a:xfrm>
            <a:off x="762000" y="35814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Quantidade de água fornecida;</a:t>
            </a:r>
          </a:p>
        </p:txBody>
      </p:sp>
      <p:sp>
        <p:nvSpPr>
          <p:cNvPr id="16396" name="CaixaDeTexto 8"/>
          <p:cNvSpPr txBox="1">
            <a:spLocks noChangeArrowheads="1"/>
          </p:cNvSpPr>
          <p:nvPr/>
        </p:nvSpPr>
        <p:spPr bwMode="auto">
          <a:xfrm>
            <a:off x="762000" y="41148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Radiação PAR;</a:t>
            </a:r>
          </a:p>
        </p:txBody>
      </p:sp>
      <p:sp>
        <p:nvSpPr>
          <p:cNvPr id="16397" name="CaixaDeTexto 8"/>
          <p:cNvSpPr txBox="1">
            <a:spLocks noChangeArrowheads="1"/>
          </p:cNvSpPr>
          <p:nvPr/>
        </p:nvSpPr>
        <p:spPr bwMode="auto">
          <a:xfrm>
            <a:off x="762000" y="46482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■ </a:t>
            </a:r>
            <a:r>
              <a:rPr lang="en-US" sz="2800"/>
              <a:t>Nutrição.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3" grpId="0"/>
      <p:bldP spid="16394" grpId="0"/>
      <p:bldP spid="16395" grpId="0"/>
      <p:bldP spid="16396" grpId="0"/>
      <p:bldP spid="163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Clima favorável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5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Tropical de altitude, Subtropical e Temperado;</a:t>
            </a:r>
          </a:p>
        </p:txBody>
      </p:sp>
      <p:sp>
        <p:nvSpPr>
          <p:cNvPr id="17422" name="CaixaDeTexto 8"/>
          <p:cNvSpPr txBox="1">
            <a:spLocks noChangeArrowheads="1"/>
          </p:cNvSpPr>
          <p:nvPr/>
        </p:nvSpPr>
        <p:spPr bwMode="auto">
          <a:xfrm>
            <a:off x="381000" y="19812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O tomateiro precisa de variação de temperatura de 	21-28 ºC no dia e 15-20 ºC à noite;</a:t>
            </a:r>
          </a:p>
        </p:txBody>
      </p:sp>
      <p:sp>
        <p:nvSpPr>
          <p:cNvPr id="17423" name="CaixaDeTexto 8"/>
          <p:cNvSpPr txBox="1">
            <a:spLocks noChangeArrowheads="1"/>
          </p:cNvSpPr>
          <p:nvPr/>
        </p:nvSpPr>
        <p:spPr bwMode="auto">
          <a:xfrm>
            <a:off x="381000" y="29860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Acima de 35 ºC há prejuízo na frutificação;</a:t>
            </a:r>
          </a:p>
        </p:txBody>
      </p:sp>
      <p:sp>
        <p:nvSpPr>
          <p:cNvPr id="17424" name="CaixaDeTexto 8"/>
          <p:cNvSpPr txBox="1">
            <a:spLocks noChangeArrowheads="1"/>
          </p:cNvSpPr>
          <p:nvPr/>
        </p:nvSpPr>
        <p:spPr bwMode="auto">
          <a:xfrm>
            <a:off x="381000" y="3595688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Temperaturas baixas retardam germinação e 	desenvolvimento;</a:t>
            </a:r>
          </a:p>
        </p:txBody>
      </p:sp>
      <p:sp>
        <p:nvSpPr>
          <p:cNvPr id="17425" name="CaixaDeTexto 8"/>
          <p:cNvSpPr txBox="1">
            <a:spLocks noChangeArrowheads="1"/>
          </p:cNvSpPr>
          <p:nvPr/>
        </p:nvSpPr>
        <p:spPr bwMode="auto">
          <a:xfrm>
            <a:off x="381000" y="454025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A planta</a:t>
            </a:r>
            <a:r>
              <a:rPr lang="pt-BR"/>
              <a:t> </a:t>
            </a:r>
            <a:r>
              <a:rPr lang="pt-BR" sz="2800"/>
              <a:t>requer em torno de 1.000 mm/ano</a:t>
            </a:r>
            <a:r>
              <a:rPr lang="pt-BR"/>
              <a:t>.</a:t>
            </a:r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22" grpId="0"/>
      <p:bldP spid="17423" grpId="0"/>
      <p:bldP spid="17424" grpId="0"/>
      <p:bldP spid="174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59964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latin typeface="Footlight MT Light" pitchFamily="18" charset="0"/>
              </a:rPr>
              <a:t>Época de Plantio</a:t>
            </a:r>
          </a:p>
        </p:txBody>
      </p:sp>
      <p:sp>
        <p:nvSpPr>
          <p:cNvPr id="18436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5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2800" dirty="0"/>
              <a:t> </a:t>
            </a:r>
            <a:r>
              <a:rPr lang="pt-BR" dirty="0"/>
              <a:t> </a:t>
            </a:r>
            <a:r>
              <a:rPr lang="pt-BR" sz="2800" b="1" dirty="0"/>
              <a:t>A Campo:</a:t>
            </a:r>
          </a:p>
        </p:txBody>
      </p:sp>
      <p:sp>
        <p:nvSpPr>
          <p:cNvPr id="17422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Período seco: Março a maio;</a:t>
            </a:r>
          </a:p>
        </p:txBody>
      </p:sp>
      <p:sp>
        <p:nvSpPr>
          <p:cNvPr id="17423" name="CaixaDeTexto 8"/>
          <p:cNvSpPr txBox="1">
            <a:spLocks noChangeArrowheads="1"/>
          </p:cNvSpPr>
          <p:nvPr/>
        </p:nvSpPr>
        <p:spPr bwMode="auto">
          <a:xfrm>
            <a:off x="381000" y="31384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2800" dirty="0"/>
              <a:t> </a:t>
            </a:r>
            <a:r>
              <a:rPr lang="pt-BR" sz="2800" b="1" dirty="0"/>
              <a:t>Em estufa:</a:t>
            </a:r>
          </a:p>
        </p:txBody>
      </p:sp>
      <p:sp>
        <p:nvSpPr>
          <p:cNvPr id="17424" name="CaixaDeTexto 8"/>
          <p:cNvSpPr txBox="1">
            <a:spLocks noChangeArrowheads="1"/>
          </p:cNvSpPr>
          <p:nvPr/>
        </p:nvSpPr>
        <p:spPr bwMode="auto">
          <a:xfrm>
            <a:off x="381000" y="37020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82575" algn="l"/>
              </a:tabLst>
            </a:pPr>
            <a:r>
              <a:rPr lang="pt-BR"/>
              <a:t> </a:t>
            </a:r>
            <a:r>
              <a:rPr lang="pt-BR" sz="2800"/>
              <a:t>Período chuvoso: mas pode produzir durante todo 	o ano;</a:t>
            </a:r>
          </a:p>
        </p:txBody>
      </p:sp>
      <p:sp>
        <p:nvSpPr>
          <p:cNvPr id="17425" name="CaixaDeTexto 8"/>
          <p:cNvSpPr txBox="1">
            <a:spLocks noChangeArrowheads="1"/>
          </p:cNvSpPr>
          <p:nvPr/>
        </p:nvSpPr>
        <p:spPr bwMode="auto">
          <a:xfrm>
            <a:off x="381000" y="46926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225425" algn="l"/>
              </a:tabLst>
            </a:pPr>
            <a:r>
              <a:rPr lang="pt-BR"/>
              <a:t> </a:t>
            </a:r>
            <a:r>
              <a:rPr lang="pt-BR" sz="2800"/>
              <a:t>Oferece maior desafio, com a umidade e 	temperatura elevada; 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58054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 dirty="0"/>
              <a:t> </a:t>
            </a:r>
            <a:r>
              <a:rPr lang="pt-BR" sz="2800" dirty="0"/>
              <a:t>Maior exigência em pulverizações e tratos </a:t>
            </a:r>
            <a:r>
              <a:rPr lang="pt-BR" sz="2800" dirty="0" smtClean="0"/>
              <a:t>culturais. </a:t>
            </a:r>
            <a:endParaRPr lang="pt-BR" sz="2800" dirty="0"/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25288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Menor incidência de doenças e plantas invasoras;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22" grpId="0"/>
      <p:bldP spid="17423" grpId="0"/>
      <p:bldP spid="17424" grpId="0"/>
      <p:bldP spid="17425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59964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latin typeface="Footlight MT Light" pitchFamily="18" charset="0"/>
              </a:rPr>
              <a:t>Cultivares</a:t>
            </a:r>
          </a:p>
        </p:txBody>
      </p:sp>
      <p:sp>
        <p:nvSpPr>
          <p:cNvPr id="19460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5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2800" dirty="0"/>
              <a:t> </a:t>
            </a:r>
            <a:r>
              <a:rPr lang="pt-BR" dirty="0"/>
              <a:t> </a:t>
            </a:r>
            <a:r>
              <a:rPr lang="pt-BR" sz="2800" b="1" dirty="0"/>
              <a:t>São reunidas em 5 grupos:</a:t>
            </a:r>
          </a:p>
        </p:txBody>
      </p:sp>
      <p:sp>
        <p:nvSpPr>
          <p:cNvPr id="17422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 dirty="0"/>
              <a:t> </a:t>
            </a:r>
            <a:r>
              <a:rPr lang="pt-BR" sz="2800" dirty="0"/>
              <a:t>Santa Cruz;</a:t>
            </a:r>
          </a:p>
        </p:txBody>
      </p:sp>
      <p:sp>
        <p:nvSpPr>
          <p:cNvPr id="17424" name="CaixaDeTexto 8"/>
          <p:cNvSpPr txBox="1">
            <a:spLocks noChangeArrowheads="1"/>
          </p:cNvSpPr>
          <p:nvPr/>
        </p:nvSpPr>
        <p:spPr bwMode="auto">
          <a:xfrm>
            <a:off x="381000" y="31242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Cereja;</a:t>
            </a:r>
          </a:p>
        </p:txBody>
      </p:sp>
      <p:sp>
        <p:nvSpPr>
          <p:cNvPr id="17425" name="CaixaDeTexto 8"/>
          <p:cNvSpPr txBox="1">
            <a:spLocks noChangeArrowheads="1"/>
          </p:cNvSpPr>
          <p:nvPr/>
        </p:nvSpPr>
        <p:spPr bwMode="auto">
          <a:xfrm>
            <a:off x="381000" y="3657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Italiano; 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381000" y="4191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/>
              <a:t> </a:t>
            </a:r>
            <a:r>
              <a:rPr lang="pt-BR" sz="2800"/>
              <a:t>Agroindustrial.</a:t>
            </a:r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381000" y="25288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 dirty="0"/>
              <a:t> </a:t>
            </a:r>
            <a:r>
              <a:rPr lang="pt-BR" sz="2800" dirty="0"/>
              <a:t>Salada;</a:t>
            </a:r>
          </a:p>
        </p:txBody>
      </p:sp>
      <p:pic>
        <p:nvPicPr>
          <p:cNvPr id="23554" name="Picture 2" descr="http://www.agranja.com/revistas/agranja/img/1299180782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8900" y="2133600"/>
            <a:ext cx="4368800" cy="327660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pic>
        <p:nvPicPr>
          <p:cNvPr id="23556" name="Picture 4" descr="http://t2.gstatic.com/images?q=tbn:ANd9GcTUAwnpl40OuG_rljmf-podJguiER_sFIov5VlIZc6QuZx477F10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4924" y="2193840"/>
            <a:ext cx="4192276" cy="3140160"/>
          </a:xfrm>
          <a:prstGeom prst="rect">
            <a:avLst/>
          </a:prstGeom>
          <a:noFill/>
        </p:spPr>
      </p:pic>
      <p:pic>
        <p:nvPicPr>
          <p:cNvPr id="23558" name="Picture 6" descr="http://4.bp.blogspot.com/-S38ZJpOJFe4/TfzDV1VN-rI/AAAAAAAAAQM/pZ_mFfEeoEo/s1600/TOMA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9706" y="2209800"/>
            <a:ext cx="3951270" cy="396240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pic>
        <p:nvPicPr>
          <p:cNvPr id="23560" name="Picture 8" descr="http://www.camposgeraisrural.com.br/shared/image/IMG_25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209800"/>
            <a:ext cx="5143498" cy="3429000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pic>
        <p:nvPicPr>
          <p:cNvPr id="23562" name="Picture 10" descr="http://t3.gstatic.com/images?q=tbn:ANd9GcQJAy-xKlI6EQRYtcYTLcf0MW6QZeiHgQNiNbvlppbOBjJgP69d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2228847"/>
            <a:ext cx="4953000" cy="3714753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22" grpId="0"/>
      <p:bldP spid="17424" grpId="0"/>
      <p:bldP spid="1742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Propagação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20484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9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82575" algn="l"/>
              </a:tabLst>
            </a:pPr>
            <a:r>
              <a:rPr lang="pt-BR" dirty="0"/>
              <a:t> </a:t>
            </a:r>
            <a:r>
              <a:rPr lang="pt-BR" sz="2800" dirty="0"/>
              <a:t>Produção de muda: em bandejas de isopor ou em 	copos descartável;</a:t>
            </a:r>
          </a:p>
        </p:txBody>
      </p:sp>
      <p:sp>
        <p:nvSpPr>
          <p:cNvPr id="18441" name="CaixaDeTexto 8"/>
          <p:cNvSpPr txBox="1">
            <a:spLocks noChangeArrowheads="1"/>
          </p:cNvSpPr>
          <p:nvPr/>
        </p:nvSpPr>
        <p:spPr bwMode="auto">
          <a:xfrm>
            <a:off x="381000" y="24384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Molhar diariamente as mudas nessa fase inicial;</a:t>
            </a:r>
          </a:p>
        </p:txBody>
      </p:sp>
      <p:sp>
        <p:nvSpPr>
          <p:cNvPr id="18442" name="CaixaDeTexto 8"/>
          <p:cNvSpPr txBox="1">
            <a:spLocks noChangeArrowheads="1"/>
          </p:cNvSpPr>
          <p:nvPr/>
        </p:nvSpPr>
        <p:spPr bwMode="auto">
          <a:xfrm>
            <a:off x="381000" y="32004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tabLst>
                <a:tab pos="282575" algn="l"/>
              </a:tabLst>
            </a:pPr>
            <a:r>
              <a:rPr lang="pt-BR"/>
              <a:t> </a:t>
            </a:r>
            <a:r>
              <a:rPr lang="pt-BR" sz="2800"/>
              <a:t>Manter as mudas protegidas contra o ataque de 	pragas e doenças.</a:t>
            </a:r>
          </a:p>
        </p:txBody>
      </p:sp>
      <p:pic>
        <p:nvPicPr>
          <p:cNvPr id="22530" name="Picture 2" descr="http://sistemasdeproducao.cnptia.embrapa.br/FontesHTML/Tomate/TomateIndustrial_2ed/Image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84157"/>
            <a:ext cx="2590800" cy="1721443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pic>
        <p:nvPicPr>
          <p:cNvPr id="22532" name="Picture 4" descr="http://3.bp.blogspot.com/_i07XW8_NcgQ/TIULMgvdFsI/AAAAAAAAD9E/eIJr509KFsI/s640/Image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7109" y="4191000"/>
            <a:ext cx="1691691" cy="2543175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  <p:pic>
        <p:nvPicPr>
          <p:cNvPr id="22534" name="Picture 6" descr="http://t1.gstatic.com/images?q=tbn:ANd9GcQLlrC77_rXqRm5U7BFKiTFqFnqAw3rCwo_P7P4xPGqp105a1WP6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5" y="4857749"/>
            <a:ext cx="2466975" cy="1847851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9" grpId="0"/>
      <p:bldP spid="18441" grpId="0"/>
      <p:bldP spid="184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9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33350" y="663139"/>
            <a:ext cx="8839200" cy="21088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381000" y="762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800" b="1">
                <a:latin typeface="Footlight MT Light" pitchFamily="18" charset="0"/>
              </a:rPr>
              <a:t>Solo</a:t>
            </a:r>
            <a:endParaRPr lang="en-US" sz="3800" b="1">
              <a:latin typeface="Footlight MT Light" pitchFamily="18" charset="0"/>
            </a:endParaRPr>
          </a:p>
        </p:txBody>
      </p:sp>
      <p:sp>
        <p:nvSpPr>
          <p:cNvPr id="21508" name="CaixaDeTexto 6"/>
          <p:cNvSpPr txBox="1">
            <a:spLocks noChangeArrowheads="1"/>
          </p:cNvSpPr>
          <p:nvPr/>
        </p:nvSpPr>
        <p:spPr bwMode="auto">
          <a:xfrm>
            <a:off x="7391400" y="36195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Gabriola" pitchFamily="82" charset="0"/>
              </a:rPr>
              <a:t>Cultura do Tomate </a:t>
            </a:r>
            <a:endParaRPr lang="en-US" sz="2000" b="1">
              <a:latin typeface="Gabriola" pitchFamily="82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 rot="16200000">
            <a:off x="-3390900" y="3390900"/>
            <a:ext cx="6858000" cy="76200"/>
          </a:xfrm>
          <a:prstGeom prst="round2DiagRect">
            <a:avLst/>
          </a:prstGeom>
          <a:solidFill>
            <a:srgbClr val="C00000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381000" y="1371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Preferencial: areno argiloso;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381000" y="1905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Profundo;</a:t>
            </a:r>
          </a:p>
        </p:txBody>
      </p:sp>
      <p:sp>
        <p:nvSpPr>
          <p:cNvPr id="20489" name="CaixaDeTexto 8"/>
          <p:cNvSpPr txBox="1">
            <a:spLocks noChangeArrowheads="1"/>
          </p:cNvSpPr>
          <p:nvPr/>
        </p:nvSpPr>
        <p:spPr bwMode="auto">
          <a:xfrm>
            <a:off x="381000" y="2514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Bem drenado;</a:t>
            </a:r>
          </a:p>
        </p:txBody>
      </p:sp>
      <p:sp>
        <p:nvSpPr>
          <p:cNvPr id="20490" name="CaixaDeTexto 8"/>
          <p:cNvSpPr txBox="1">
            <a:spLocks noChangeArrowheads="1"/>
          </p:cNvSpPr>
          <p:nvPr/>
        </p:nvSpPr>
        <p:spPr bwMode="auto">
          <a:xfrm>
            <a:off x="381000" y="3062288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Bom teor de Ca, Mg e M.O;</a:t>
            </a:r>
          </a:p>
        </p:txBody>
      </p:sp>
      <p:sp>
        <p:nvSpPr>
          <p:cNvPr id="20491" name="CaixaDeTexto 8"/>
          <p:cNvSpPr txBox="1">
            <a:spLocks noChangeArrowheads="1"/>
          </p:cNvSpPr>
          <p:nvPr/>
        </p:nvSpPr>
        <p:spPr bwMode="auto">
          <a:xfrm>
            <a:off x="381000" y="3609975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/>
              <a:t> </a:t>
            </a:r>
            <a:r>
              <a:rPr lang="pt-BR" sz="2800"/>
              <a:t> pH entre 5,5 e 6,5.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/>
      <p:bldP spid="20488" grpId="0"/>
      <p:bldP spid="20489" grpId="0"/>
      <p:bldP spid="20490" grpId="0"/>
      <p:bldP spid="2049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1248</Words>
  <Application>Microsoft Office PowerPoint</Application>
  <PresentationFormat>Apresentação na tela (4:3)</PresentationFormat>
  <Paragraphs>289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PETAGRONOMIA</dc:creator>
  <cp:lastModifiedBy>Ribamar</cp:lastModifiedBy>
  <cp:revision>52</cp:revision>
  <dcterms:created xsi:type="dcterms:W3CDTF">2011-06-27T16:07:35Z</dcterms:created>
  <dcterms:modified xsi:type="dcterms:W3CDTF">2011-08-20T17:41:08Z</dcterms:modified>
</cp:coreProperties>
</file>